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2" r:id="rId1"/>
  </p:sldMasterIdLst>
  <p:notesMasterIdLst>
    <p:notesMasterId r:id="rId22"/>
  </p:notesMasterIdLst>
  <p:sldIdLst>
    <p:sldId id="2147469344" r:id="rId2"/>
    <p:sldId id="2147469368" r:id="rId3"/>
    <p:sldId id="2078558392" r:id="rId4"/>
    <p:sldId id="2147469371" r:id="rId5"/>
    <p:sldId id="334" r:id="rId6"/>
    <p:sldId id="285" r:id="rId7"/>
    <p:sldId id="2147469369" r:id="rId8"/>
    <p:sldId id="419" r:id="rId9"/>
    <p:sldId id="291" r:id="rId10"/>
    <p:sldId id="2078558205" r:id="rId11"/>
    <p:sldId id="2078558206" r:id="rId12"/>
    <p:sldId id="420" r:id="rId13"/>
    <p:sldId id="297" r:id="rId14"/>
    <p:sldId id="2078558216" r:id="rId15"/>
    <p:sldId id="421" r:id="rId16"/>
    <p:sldId id="296" r:id="rId17"/>
    <p:sldId id="2078558225" r:id="rId18"/>
    <p:sldId id="2078558226" r:id="rId19"/>
    <p:sldId id="2147469370" r:id="rId20"/>
    <p:sldId id="207855839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5AA945-D613-CC4D-9091-97EE6053C9C0}" v="7" dt="2022-10-18T12:52:39.0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3"/>
    <p:restoredTop sz="60340"/>
  </p:normalViewPr>
  <p:slideViewPr>
    <p:cSldViewPr snapToGrid="0" snapToObjects="1">
      <p:cViewPr varScale="1">
        <p:scale>
          <a:sx n="74" d="100"/>
          <a:sy n="74" d="100"/>
        </p:scale>
        <p:origin x="24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C8C817-D035-F94F-A99B-CE2CEF25BB0D}" type="datetimeFigureOut">
              <a:rPr lang="en-US" smtClean="0"/>
              <a:t>11/15/22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85E814-1B83-9A4B-A3F0-B375DEEB26E1}" type="slidenum">
              <a:rPr lang="en-US" smtClean="0"/>
              <a:t>‹#›</a:t>
            </a:fld>
            <a:endParaRPr lang="en-US"/>
          </a:p>
        </p:txBody>
      </p:sp>
    </p:spTree>
    <p:extLst>
      <p:ext uri="{BB962C8B-B14F-4D97-AF65-F5344CB8AC3E}">
        <p14:creationId xmlns:p14="http://schemas.microsoft.com/office/powerpoint/2010/main" val="3063930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F85E814-1B83-9A4B-A3F0-B375DEEB26E1}" type="slidenum">
              <a:rPr lang="en-US" smtClean="0"/>
              <a:t>1</a:t>
            </a:fld>
            <a:endParaRPr lang="en-US"/>
          </a:p>
        </p:txBody>
      </p:sp>
    </p:spTree>
    <p:extLst>
      <p:ext uri="{BB962C8B-B14F-4D97-AF65-F5344CB8AC3E}">
        <p14:creationId xmlns:p14="http://schemas.microsoft.com/office/powerpoint/2010/main" val="37816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Who is your audience?</a:t>
            </a:r>
          </a:p>
          <a:p>
            <a:pPr marL="514350" indent="-514350">
              <a:buFont typeface="+mj-lt"/>
              <a:buAutoNum type="arabicPeriod"/>
            </a:pPr>
            <a:r>
              <a:rPr lang="en-US" dirty="0"/>
              <a:t>List the primary groups to whom you’ll be communicating. </a:t>
            </a:r>
            <a:r>
              <a:rPr lang="en-US" b="1" dirty="0"/>
              <a:t>Marketing personnel who oversee the promotion of the energy efficiency program; call center management.</a:t>
            </a:r>
            <a:endParaRPr lang="en-US" dirty="0"/>
          </a:p>
          <a:p>
            <a:pPr marL="514350" indent="-514350">
              <a:buFont typeface="+mj-lt"/>
              <a:buAutoNum type="arabicPeriod"/>
            </a:pPr>
            <a:r>
              <a:rPr lang="en-US" dirty="0"/>
              <a:t>What does your audience care about? </a:t>
            </a:r>
            <a:r>
              <a:rPr lang="en-US" b="1" dirty="0"/>
              <a:t>Customer understanding; improving overall customer satisfaction.</a:t>
            </a:r>
            <a:endParaRPr lang="en-US" dirty="0"/>
          </a:p>
          <a:p>
            <a:pPr marL="514350" indent="-514350">
              <a:buFont typeface="+mj-lt"/>
              <a:buAutoNum type="arabicPeriod"/>
            </a:pPr>
            <a:r>
              <a:rPr lang="en-US" dirty="0"/>
              <a:t>What action does your audience need to take?</a:t>
            </a:r>
            <a:r>
              <a:rPr lang="en-US" dirty="0">
                <a:solidFill>
                  <a:schemeClr val="accent1"/>
                </a:solidFill>
              </a:rPr>
              <a:t> </a:t>
            </a:r>
            <a:r>
              <a:rPr lang="en-US" b="1" dirty="0">
                <a:solidFill>
                  <a:schemeClr val="accent1"/>
                </a:solidFill>
              </a:rPr>
              <a:t>Increase interdepartmental communication to ensure we meet customer demand. </a:t>
            </a:r>
            <a:endParaRPr lang="en-US" dirty="0">
              <a:solidFill>
                <a:schemeClr val="accent1"/>
              </a:solidFill>
            </a:endParaRPr>
          </a:p>
          <a:p>
            <a:pPr marL="514350" indent="-514350">
              <a:buFont typeface="+mj-lt"/>
              <a:buAutoNum type="arabicPeriod"/>
            </a:pPr>
            <a:endParaRPr lang="en-US" dirty="0"/>
          </a:p>
          <a:p>
            <a:pPr marL="0" indent="0">
              <a:buNone/>
            </a:pPr>
            <a:r>
              <a:rPr lang="en-US" dirty="0"/>
              <a:t>What is at stake?</a:t>
            </a:r>
          </a:p>
          <a:p>
            <a:r>
              <a:rPr lang="en-US" dirty="0"/>
              <a:t>List the </a:t>
            </a:r>
            <a:r>
              <a:rPr lang="en-US" b="1" dirty="0"/>
              <a:t>benefits</a:t>
            </a:r>
            <a:r>
              <a:rPr lang="en-US" dirty="0"/>
              <a:t> of taking action on your recommendations. </a:t>
            </a:r>
            <a:r>
              <a:rPr lang="en-US" b="1" dirty="0"/>
              <a:t>Shorter call waiting times, more customers opting into the program, and more satisfied customers. </a:t>
            </a:r>
            <a:endParaRPr lang="en-US" dirty="0"/>
          </a:p>
          <a:p>
            <a:r>
              <a:rPr lang="en-US" dirty="0"/>
              <a:t>List the </a:t>
            </a:r>
            <a:r>
              <a:rPr lang="en-US" b="1" dirty="0"/>
              <a:t>risks</a:t>
            </a:r>
            <a:r>
              <a:rPr lang="en-US" dirty="0"/>
              <a:t> of not doing so. </a:t>
            </a:r>
            <a:r>
              <a:rPr lang="en-US" b="1" dirty="0"/>
              <a:t>Fewer customers taking advantage of the program; decrease in customer satisfaction; bad word of mouth; customer churn.</a:t>
            </a:r>
            <a:endParaRPr lang="en-US" dirty="0"/>
          </a:p>
          <a:p>
            <a:endParaRPr lang="en-US" dirty="0"/>
          </a:p>
          <a:p>
            <a:pPr marL="0" indent="0">
              <a:buNone/>
            </a:pPr>
            <a:r>
              <a:rPr lang="en-US" dirty="0"/>
              <a:t>Form your </a:t>
            </a:r>
            <a:r>
              <a:rPr lang="en-US" b="1" dirty="0"/>
              <a:t>BIG IDEA</a:t>
            </a:r>
            <a:r>
              <a:rPr lang="en-US" dirty="0"/>
              <a:t>: In a single, complete sentence: </a:t>
            </a:r>
          </a:p>
          <a:p>
            <a:pPr marL="514350" indent="-514350">
              <a:buFont typeface="+mj-lt"/>
              <a:buAutoNum type="arabicPeriod"/>
            </a:pPr>
            <a:r>
              <a:rPr lang="en-US" dirty="0"/>
              <a:t>Articulate your point of view</a:t>
            </a:r>
          </a:p>
          <a:p>
            <a:pPr marL="514350" indent="-514350">
              <a:buFont typeface="+mj-lt"/>
              <a:buAutoNum type="arabicPeriod"/>
            </a:pPr>
            <a:r>
              <a:rPr lang="en-US" dirty="0"/>
              <a:t>Convey what is at stake</a:t>
            </a:r>
          </a:p>
          <a:p>
            <a:pPr marL="514350" indent="-514350">
              <a:buFont typeface="+mj-lt"/>
              <a:buAutoNum type="arabicPeriod"/>
            </a:pPr>
            <a:endParaRPr lang="en-US" dirty="0"/>
          </a:p>
          <a:p>
            <a:pPr marL="0" indent="0">
              <a:buFont typeface="+mj-lt"/>
              <a:buNone/>
            </a:pPr>
            <a:r>
              <a:rPr lang="en-US" b="1" dirty="0"/>
              <a:t>Improving communication between departments will help ensure customers remain informed and satisfied. </a:t>
            </a:r>
          </a:p>
        </p:txBody>
      </p:sp>
      <p:sp>
        <p:nvSpPr>
          <p:cNvPr id="4" name="Slide Number Placeholder 3"/>
          <p:cNvSpPr>
            <a:spLocks noGrp="1"/>
          </p:cNvSpPr>
          <p:nvPr>
            <p:ph type="sldNum" sz="quarter" idx="5"/>
          </p:nvPr>
        </p:nvSpPr>
        <p:spPr/>
        <p:txBody>
          <a:bodyPr/>
          <a:lstStyle/>
          <a:p>
            <a:fld id="{5300E711-C7B4-604E-BCCD-774ACB912D08}" type="slidenum">
              <a:rPr lang="en-US" smtClean="0"/>
              <a:t>12</a:t>
            </a:fld>
            <a:endParaRPr lang="en-US"/>
          </a:p>
        </p:txBody>
      </p:sp>
    </p:spTree>
    <p:extLst>
      <p:ext uri="{BB962C8B-B14F-4D97-AF65-F5344CB8AC3E}">
        <p14:creationId xmlns:p14="http://schemas.microsoft.com/office/powerpoint/2010/main" val="3168946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our audience, we have a concise, explicit takeaway, and our data to back it up...we have what we need to deliver our message now. </a:t>
            </a:r>
            <a:endParaRPr lang="en-US" dirty="0">
              <a:cs typeface="Calibri"/>
            </a:endParaRPr>
          </a:p>
          <a:p>
            <a:endParaRPr lang="en-US" dirty="0">
              <a:cs typeface="Calibri"/>
            </a:endParaRPr>
          </a:p>
          <a:p>
            <a:r>
              <a:rPr lang="en-US" dirty="0">
                <a:cs typeface="Calibri"/>
              </a:rPr>
              <a:t>We can make our message most effective through story. </a:t>
            </a:r>
          </a:p>
          <a:p>
            <a:endParaRPr lang="en-US" dirty="0"/>
          </a:p>
          <a:p>
            <a:r>
              <a:rPr lang="en-US" dirty="0"/>
              <a:t>Communicating</a:t>
            </a:r>
            <a:r>
              <a:rPr lang="en-US" sz="1200" b="0" i="0" kern="1200" dirty="0">
                <a:solidFill>
                  <a:schemeClr val="tx1"/>
                </a:solidFill>
                <a:effectLst/>
                <a:latin typeface="+mn-lt"/>
                <a:ea typeface="+mn-ea"/>
                <a:cs typeface="+mn-cs"/>
              </a:rPr>
              <a:t> through story</a:t>
            </a:r>
            <a:r>
              <a:rPr lang="en-US" dirty="0"/>
              <a:t> </a:t>
            </a:r>
            <a:endParaRPr lang="en-US" sz="1200" b="0" i="0" kern="1200" dirty="0">
              <a:solidFill>
                <a:schemeClr val="tx1"/>
              </a:solidFill>
              <a:effectLst/>
              <a:latin typeface="+mn-lt"/>
              <a:cs typeface="Calibri"/>
            </a:endParaRPr>
          </a:p>
          <a:p>
            <a:pPr marL="228600" indent="-228600">
              <a:buFont typeface="+mj-lt"/>
              <a:buAutoNum type="arabicPeriod"/>
            </a:pPr>
            <a:r>
              <a:rPr lang="en-US" sz="1200" b="0" i="0" kern="1200" dirty="0">
                <a:solidFill>
                  <a:schemeClr val="tx1"/>
                </a:solidFill>
                <a:effectLst/>
                <a:latin typeface="+mn-lt"/>
                <a:ea typeface="+mn-ea"/>
                <a:cs typeface="+mn-cs"/>
              </a:rPr>
              <a:t>Helps engage our audience</a:t>
            </a:r>
          </a:p>
          <a:p>
            <a:pPr marL="228600" indent="-228600">
              <a:buFont typeface="+mj-lt"/>
              <a:buAutoNum type="arabicPeriod"/>
            </a:pPr>
            <a:r>
              <a:rPr lang="en-US" sz="1200" b="0" i="0" kern="1200" dirty="0">
                <a:solidFill>
                  <a:schemeClr val="tx1"/>
                </a:solidFill>
                <a:effectLst/>
                <a:latin typeface="+mn-lt"/>
                <a:ea typeface="+mn-ea"/>
                <a:cs typeface="+mn-cs"/>
              </a:rPr>
              <a:t>Increases the likelihood that the audience will remember what your message.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Your goal in telling a story should be to use facts and logical reasoning to get your audience interested and excited – and ultimately, to persuade. </a:t>
            </a:r>
          </a:p>
          <a:p>
            <a:pPr marL="457200" lvl="1" indent="0">
              <a:buFont typeface="Arial" panose="020B0604020202020204" pitchFamily="34" charset="0"/>
              <a:buNone/>
            </a:pPr>
            <a:endParaRPr lang="en-US" dirty="0"/>
          </a:p>
          <a:p>
            <a:r>
              <a:rPr lang="en-US" dirty="0"/>
              <a:t>We want to use a structure in storytelling called </a:t>
            </a:r>
            <a:r>
              <a:rPr lang="en-US" b="1" dirty="0"/>
              <a:t>narrative arc</a:t>
            </a:r>
            <a:r>
              <a:rPr lang="en-US" dirty="0"/>
              <a:t>: The structure of the story that includes build-up of </a:t>
            </a:r>
            <a:r>
              <a:rPr lang="en-US" b="1" dirty="0">
                <a:solidFill>
                  <a:schemeClr val="accent2"/>
                </a:solidFill>
              </a:rPr>
              <a:t>tension</a:t>
            </a:r>
            <a:r>
              <a:rPr lang="en-US" b="1" dirty="0"/>
              <a:t> </a:t>
            </a:r>
            <a:r>
              <a:rPr lang="en-US" dirty="0"/>
              <a:t>from the beginning of the story, followed by some type of </a:t>
            </a:r>
            <a:r>
              <a:rPr lang="en-US" b="1" dirty="0">
                <a:solidFill>
                  <a:schemeClr val="accent1"/>
                </a:solidFill>
              </a:rPr>
              <a:t>resolution</a:t>
            </a:r>
            <a:r>
              <a:rPr lang="en-US" b="0" dirty="0">
                <a:solidFill>
                  <a:schemeClr val="accent1"/>
                </a:solidFill>
              </a:rPr>
              <a:t>.</a:t>
            </a:r>
            <a:r>
              <a:rPr lang="en-US" dirty="0">
                <a:solidFill>
                  <a:schemeClr val="accent1"/>
                </a:solidFill>
              </a:rPr>
              <a:t> </a:t>
            </a:r>
            <a:endParaRPr lang="en-US" b="0" dirty="0">
              <a:solidFill>
                <a:schemeClr val="accent1"/>
              </a:solidFill>
            </a:endParaRPr>
          </a:p>
          <a:p>
            <a:pPr marL="0" lvl="0" indent="0">
              <a:buFont typeface="Arial" panose="020B0604020202020204" pitchFamily="34" charset="0"/>
              <a:buNone/>
            </a:pPr>
            <a:endParaRPr lang="en-US" u="sng" dirty="0">
              <a:sym typeface="Wingdings" pitchFamily="2" charset="2"/>
            </a:endParaRPr>
          </a:p>
          <a:p>
            <a:r>
              <a:rPr lang="en-US" dirty="0"/>
              <a:t>-----</a:t>
            </a:r>
          </a:p>
          <a:p>
            <a:endParaRPr lang="en-US" dirty="0"/>
          </a:p>
          <a:p>
            <a:pPr marL="0" indent="0">
              <a:buNone/>
            </a:pPr>
            <a:r>
              <a:rPr lang="en-US" dirty="0"/>
              <a:t>Consider the following questions when setting up the story:</a:t>
            </a:r>
          </a:p>
          <a:p>
            <a:pPr marL="914400" lvl="1" indent="-457200">
              <a:buFont typeface="+mj-lt"/>
              <a:buAutoNum type="arabicPeriod"/>
            </a:pPr>
            <a:r>
              <a:rPr lang="en-US" dirty="0"/>
              <a:t>When and where does the story take place (i.e. the setting)?</a:t>
            </a:r>
          </a:p>
          <a:p>
            <a:pPr marL="914400" lvl="1" indent="-457200">
              <a:buFont typeface="+mj-lt"/>
              <a:buAutoNum type="arabicPeriod"/>
            </a:pPr>
            <a:r>
              <a:rPr lang="en-US" dirty="0"/>
              <a:t>Who is driving the action (i.e. the main character)?</a:t>
            </a:r>
          </a:p>
          <a:p>
            <a:pPr marL="914400" lvl="1" indent="-457200">
              <a:buFont typeface="+mj-lt"/>
              <a:buAutoNum type="arabicPeriod"/>
            </a:pPr>
            <a:r>
              <a:rPr lang="en-US" dirty="0"/>
              <a:t>Why is some action necessary; what has changed (i.e. the imbalance)?</a:t>
            </a:r>
          </a:p>
          <a:p>
            <a:pPr marL="914400" lvl="1" indent="-457200">
              <a:buFont typeface="+mj-lt"/>
              <a:buAutoNum type="arabicPeriod"/>
            </a:pPr>
            <a:r>
              <a:rPr lang="en-US" dirty="0"/>
              <a:t>What change can help restore balance (i.e. the balance)?</a:t>
            </a:r>
          </a:p>
          <a:p>
            <a:pPr marL="914400" lvl="1" indent="-457200">
              <a:buFont typeface="+mj-lt"/>
              <a:buAutoNum type="arabicPeriod"/>
            </a:pPr>
            <a:r>
              <a:rPr lang="en-US" dirty="0"/>
              <a:t>How can you or your audience bring about the changes (i.e. the solution)?</a:t>
            </a:r>
          </a:p>
          <a:p>
            <a:endParaRPr lang="en-US" dirty="0"/>
          </a:p>
        </p:txBody>
      </p:sp>
      <p:sp>
        <p:nvSpPr>
          <p:cNvPr id="4" name="Slide Number Placeholder 3"/>
          <p:cNvSpPr>
            <a:spLocks noGrp="1"/>
          </p:cNvSpPr>
          <p:nvPr>
            <p:ph type="sldNum" sz="quarter" idx="5"/>
          </p:nvPr>
        </p:nvSpPr>
        <p:spPr/>
        <p:txBody>
          <a:bodyPr/>
          <a:lstStyle/>
          <a:p>
            <a:fld id="{C87AC8F6-2D91-D04D-847D-EC47DD867C9E}" type="slidenum">
              <a:rPr lang="en-US" smtClean="0"/>
              <a:t>14</a:t>
            </a:fld>
            <a:endParaRPr lang="en-US"/>
          </a:p>
        </p:txBody>
      </p:sp>
    </p:spTree>
    <p:extLst>
      <p:ext uri="{BB962C8B-B14F-4D97-AF65-F5344CB8AC3E}">
        <p14:creationId xmlns:p14="http://schemas.microsoft.com/office/powerpoint/2010/main" val="2053026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you’ve identified your audience and insight, you can use a technique called </a:t>
            </a:r>
            <a:r>
              <a:rPr lang="en-US" b="1"/>
              <a:t>storyboarding</a:t>
            </a:r>
            <a:r>
              <a:rPr lang="en-US"/>
              <a:t> to ensure your communication is organized and effective. </a:t>
            </a:r>
          </a:p>
          <a:p>
            <a:endParaRPr lang="en-US"/>
          </a:p>
          <a:p>
            <a:r>
              <a:rPr lang="en-US"/>
              <a:t>Cole Nussbaumer Knaflic stresses “storyboarding is the most important thing you can do up front as part of the planning process to reduce iterations down the road and create better targeted materials.” (SWD-LP, 20)</a:t>
            </a:r>
          </a:p>
          <a:p>
            <a:endParaRPr lang="en-US" b="1"/>
          </a:p>
          <a:p>
            <a:r>
              <a:rPr lang="en-US" b="1"/>
              <a:t>TIP: Use sticky notes</a:t>
            </a:r>
          </a:p>
          <a:p>
            <a:pPr marL="685800" lvl="1" indent="-228600">
              <a:buFont typeface="+mj-lt"/>
              <a:buAutoNum type="arabicPeriod"/>
            </a:pPr>
            <a:r>
              <a:rPr lang="en-US"/>
              <a:t>Avoid attachment to your ideas</a:t>
            </a:r>
          </a:p>
          <a:p>
            <a:pPr marL="685800" lvl="1" indent="-228600">
              <a:buFont typeface="+mj-lt"/>
              <a:buAutoNum type="arabicPeriod"/>
            </a:pPr>
            <a:r>
              <a:rPr lang="en-US"/>
              <a:t>Force concise articulation</a:t>
            </a:r>
          </a:p>
          <a:p>
            <a:pPr marL="685800" lvl="1" indent="-228600">
              <a:buFont typeface="+mj-lt"/>
              <a:buAutoNum type="arabicPeriod"/>
            </a:pPr>
            <a:r>
              <a:rPr lang="en-US"/>
              <a:t>Easily rearrange the flow</a:t>
            </a:r>
          </a:p>
          <a:p>
            <a:endParaRPr lang="en-US" b="1" dirty="0"/>
          </a:p>
        </p:txBody>
      </p:sp>
      <p:sp>
        <p:nvSpPr>
          <p:cNvPr id="4" name="Slide Number Placeholder 3"/>
          <p:cNvSpPr>
            <a:spLocks noGrp="1"/>
          </p:cNvSpPr>
          <p:nvPr>
            <p:ph type="sldNum" sz="quarter" idx="5"/>
          </p:nvPr>
        </p:nvSpPr>
        <p:spPr/>
        <p:txBody>
          <a:bodyPr/>
          <a:lstStyle/>
          <a:p>
            <a:fld id="{5300E711-C7B4-604E-BCCD-774ACB912D08}" type="slidenum">
              <a:rPr lang="en-US" smtClean="0"/>
              <a:t>15</a:t>
            </a:fld>
            <a:endParaRPr lang="en-US"/>
          </a:p>
        </p:txBody>
      </p:sp>
    </p:spTree>
    <p:extLst>
      <p:ext uri="{BB962C8B-B14F-4D97-AF65-F5344CB8AC3E}">
        <p14:creationId xmlns:p14="http://schemas.microsoft.com/office/powerpoint/2010/main" val="4270830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following tactics to ensure your story is clear.</a:t>
            </a:r>
          </a:p>
          <a:p>
            <a:endParaRPr lang="en-US" dirty="0"/>
          </a:p>
          <a:p>
            <a:pPr marL="0" indent="0">
              <a:buNone/>
            </a:pPr>
            <a:r>
              <a:rPr lang="en-US" b="1" dirty="0"/>
              <a:t>Horizontal Logic</a:t>
            </a:r>
            <a:endParaRPr lang="en-US" dirty="0"/>
          </a:p>
          <a:p>
            <a:pPr marL="628650" lvl="1" indent="-171450">
              <a:buFont typeface="Arial" panose="020B0604020202020204" pitchFamily="34" charset="0"/>
              <a:buChar char="•"/>
            </a:pPr>
            <a:r>
              <a:rPr lang="en-US" dirty="0"/>
              <a:t>The audience should be able to read just the slide titles throughout the deck and understand the overarching story</a:t>
            </a:r>
          </a:p>
          <a:p>
            <a:pPr marL="628650" lvl="1" indent="-171450">
              <a:buFont typeface="Arial" panose="020B0604020202020204" pitchFamily="34" charset="0"/>
              <a:buChar char="•"/>
            </a:pPr>
            <a:r>
              <a:rPr lang="en-US" dirty="0"/>
              <a:t>Checking for horizontal logic is one approach to test whether the story you want to tell is coming through clearly in your deck</a:t>
            </a:r>
          </a:p>
          <a:p>
            <a:pPr lvl="1"/>
            <a:endParaRPr lang="en-US" dirty="0"/>
          </a:p>
          <a:p>
            <a:pPr marL="0" indent="0">
              <a:buNone/>
            </a:pPr>
            <a:r>
              <a:rPr lang="en-US" b="1" dirty="0"/>
              <a:t>Vertical Logic</a:t>
            </a:r>
          </a:p>
          <a:p>
            <a:pPr marL="628650" lvl="1" indent="-171450">
              <a:buFont typeface="Arial" panose="020B0604020202020204" pitchFamily="34" charset="0"/>
              <a:buChar char="•"/>
            </a:pPr>
            <a:r>
              <a:rPr lang="en-US" dirty="0"/>
              <a:t>All information on a given slide is self-reinforcing</a:t>
            </a:r>
          </a:p>
          <a:p>
            <a:pPr marL="628650" lvl="1" indent="-171450">
              <a:buFont typeface="Arial" panose="020B0604020202020204" pitchFamily="34" charset="0"/>
              <a:buChar char="•"/>
            </a:pPr>
            <a:r>
              <a:rPr lang="en-US" dirty="0"/>
              <a:t>For example, the content enforces the title and vice versa – no extraneous or unrelated information. </a:t>
            </a:r>
          </a:p>
          <a:p>
            <a:endParaRPr lang="en-US" dirty="0"/>
          </a:p>
          <a:p>
            <a:r>
              <a:rPr lang="en-US" b="1" dirty="0"/>
              <a:t>Reverse Storyboarding</a:t>
            </a:r>
          </a:p>
          <a:p>
            <a:pPr marL="628650" lvl="1" indent="-171450">
              <a:buFont typeface="Arial" panose="020B0604020202020204" pitchFamily="34" charset="0"/>
              <a:buChar char="•"/>
            </a:pPr>
            <a:r>
              <a:rPr lang="en-US" dirty="0"/>
              <a:t>Flip through the final piece of communication, and write down the main point from each page</a:t>
            </a:r>
          </a:p>
          <a:p>
            <a:pPr marL="628650" lvl="1" indent="-171450">
              <a:buFont typeface="Arial" panose="020B0604020202020204" pitchFamily="34" charset="0"/>
              <a:buChar char="•"/>
            </a:pPr>
            <a:r>
              <a:rPr lang="en-US" dirty="0"/>
              <a:t>The story you tell should match the original storyboard</a:t>
            </a:r>
          </a:p>
          <a:p>
            <a:pPr marL="628650" lvl="1" indent="-171450">
              <a:buFont typeface="Arial" panose="020B0604020202020204" pitchFamily="34" charset="0"/>
              <a:buChar char="•"/>
            </a:pPr>
            <a:r>
              <a:rPr lang="en-US" dirty="0"/>
              <a:t>Help with horizontal logic too</a:t>
            </a:r>
          </a:p>
          <a:p>
            <a:endParaRPr lang="en-US" dirty="0"/>
          </a:p>
          <a:p>
            <a:r>
              <a:rPr lang="en-US" b="1" dirty="0"/>
              <a:t>Fresh Perspective</a:t>
            </a:r>
            <a:r>
              <a:rPr lang="en-US" b="0" dirty="0"/>
              <a:t>: ask a friend or </a:t>
            </a:r>
            <a:r>
              <a:rPr lang="en-US" dirty="0"/>
              <a:t>colleague</a:t>
            </a:r>
            <a:r>
              <a:rPr lang="en-US" b="0" dirty="0"/>
              <a:t> to edit</a:t>
            </a:r>
            <a:endParaRPr lang="en-US" b="1" dirty="0"/>
          </a:p>
          <a:p>
            <a:pPr marL="628650" lvl="1" indent="-171450">
              <a:buFont typeface="Arial" panose="020B0604020202020204" pitchFamily="34" charset="0"/>
              <a:buChar char="•"/>
            </a:pPr>
            <a:r>
              <a:rPr lang="en-US" dirty="0"/>
              <a:t>What do they pay attention to?</a:t>
            </a:r>
          </a:p>
          <a:p>
            <a:pPr marL="628650" lvl="1" indent="-171450">
              <a:buFont typeface="Arial" panose="020B0604020202020204" pitchFamily="34" charset="0"/>
              <a:buChar char="•"/>
            </a:pPr>
            <a:r>
              <a:rPr lang="en-US" dirty="0"/>
              <a:t>What they think is important?</a:t>
            </a:r>
          </a:p>
          <a:p>
            <a:pPr marL="628650" lvl="1" indent="-171450">
              <a:buFont typeface="Arial" panose="020B0604020202020204" pitchFamily="34" charset="0"/>
              <a:buChar char="•"/>
            </a:pPr>
            <a:r>
              <a:rPr lang="en-US" dirty="0"/>
              <a:t>What do they have questions 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t>
            </a:r>
          </a:p>
          <a:p>
            <a:pPr marL="0" lvl="0" indent="0">
              <a:buFont typeface="Arial" panose="020B0604020202020204" pitchFamily="34" charset="0"/>
              <a:buNone/>
            </a:pPr>
            <a:endParaRPr lang="en-US" dirty="0"/>
          </a:p>
          <a:p>
            <a:r>
              <a:rPr lang="en-US" b="1" dirty="0"/>
              <a:t>Memory</a:t>
            </a:r>
            <a:r>
              <a:rPr lang="en-US" dirty="0"/>
              <a:t>: the more likely something is used, the more likely it is to end up in long-term memory. </a:t>
            </a:r>
          </a:p>
          <a:p>
            <a:endParaRPr lang="en-US" dirty="0"/>
          </a:p>
          <a:p>
            <a:r>
              <a:rPr lang="en-US" b="1" dirty="0"/>
              <a:t>Bing, Bang, Bongo</a:t>
            </a:r>
            <a:r>
              <a:rPr lang="en-US" dirty="0"/>
              <a:t>: </a:t>
            </a:r>
          </a:p>
          <a:p>
            <a:pPr marL="228600" indent="-228600">
              <a:buFont typeface="+mj-lt"/>
              <a:buAutoNum type="arabicPeriod"/>
            </a:pPr>
            <a:r>
              <a:rPr lang="en-US" dirty="0"/>
              <a:t>Set expectation for how the communication will go</a:t>
            </a:r>
          </a:p>
          <a:p>
            <a:pPr marL="228600" indent="-228600">
              <a:buFont typeface="+mj-lt"/>
              <a:buAutoNum type="arabicPeriod"/>
            </a:pPr>
            <a:r>
              <a:rPr lang="en-US" dirty="0"/>
              <a:t>Provide detail</a:t>
            </a:r>
          </a:p>
          <a:p>
            <a:pPr marL="228600" indent="-228600">
              <a:buFont typeface="+mj-lt"/>
              <a:buAutoNum type="arabicPeriod"/>
            </a:pPr>
            <a:r>
              <a:rPr lang="en-US" dirty="0"/>
              <a:t>Recap</a:t>
            </a:r>
          </a:p>
        </p:txBody>
      </p:sp>
      <p:sp>
        <p:nvSpPr>
          <p:cNvPr id="4" name="Slide Number Placeholder 3"/>
          <p:cNvSpPr>
            <a:spLocks noGrp="1"/>
          </p:cNvSpPr>
          <p:nvPr>
            <p:ph type="sldNum" sz="quarter" idx="5"/>
          </p:nvPr>
        </p:nvSpPr>
        <p:spPr/>
        <p:txBody>
          <a:bodyPr/>
          <a:lstStyle/>
          <a:p>
            <a:fld id="{C87AC8F6-2D91-D04D-847D-EC47DD867C9E}" type="slidenum">
              <a:rPr lang="en-US" smtClean="0"/>
              <a:t>17</a:t>
            </a:fld>
            <a:endParaRPr lang="en-US"/>
          </a:p>
        </p:txBody>
      </p:sp>
    </p:spTree>
    <p:extLst>
      <p:ext uri="{BB962C8B-B14F-4D97-AF65-F5344CB8AC3E}">
        <p14:creationId xmlns:p14="http://schemas.microsoft.com/office/powerpoint/2010/main" val="2359239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5E814-1B83-9A4B-A3F0-B375DEEB26E1}" type="slidenum">
              <a:rPr lang="en-US" smtClean="0"/>
              <a:t>18</a:t>
            </a:fld>
            <a:endParaRPr lang="en-US"/>
          </a:p>
        </p:txBody>
      </p:sp>
    </p:spTree>
    <p:extLst>
      <p:ext uri="{BB962C8B-B14F-4D97-AF65-F5344CB8AC3E}">
        <p14:creationId xmlns:p14="http://schemas.microsoft.com/office/powerpoint/2010/main" val="3870877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Implement a small-scope pilot</a:t>
            </a:r>
          </a:p>
          <a:p>
            <a:pPr marL="628650" lvl="1" indent="-171450">
              <a:buFont typeface="Arial" panose="020B0604020202020204" pitchFamily="34" charset="0"/>
              <a:buChar char="•"/>
            </a:pPr>
            <a:r>
              <a:rPr lang="en-US" dirty="0"/>
              <a:t>Mitigate risks</a:t>
            </a:r>
          </a:p>
          <a:p>
            <a:pPr marL="628650" lvl="1" indent="-171450">
              <a:buFont typeface="Arial" panose="020B0604020202020204" pitchFamily="34" charset="0"/>
              <a:buChar char="•"/>
            </a:pPr>
            <a:r>
              <a:rPr lang="en-US" dirty="0"/>
              <a:t>Investigating (or demonstrating) value in a live environment.</a:t>
            </a:r>
          </a:p>
          <a:p>
            <a:pPr marL="628650" lvl="1" indent="-171450">
              <a:buFont typeface="Arial" panose="020B0604020202020204" pitchFamily="34" charset="0"/>
              <a:buChar char="•"/>
            </a:pPr>
            <a:r>
              <a:rPr lang="en-US" dirty="0"/>
              <a:t>Learn about limitations in production environment. </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b="1" dirty="0"/>
              <a:t>Plan for ongoing monitoring</a:t>
            </a:r>
            <a:endParaRPr lang="en-US" b="0" dirty="0"/>
          </a:p>
          <a:p>
            <a:pPr marL="628650" lvl="1" indent="-171450">
              <a:buFont typeface="Arial" panose="020B0604020202020204" pitchFamily="34" charset="0"/>
              <a:buChar char="•"/>
            </a:pPr>
            <a:r>
              <a:rPr lang="en-US" b="0" dirty="0"/>
              <a:t>Monitor model accuracy; if degradation is identified, retrain the model.</a:t>
            </a:r>
          </a:p>
          <a:p>
            <a:pPr marL="0" lvl="0" indent="0">
              <a:buFont typeface="Arial" panose="020B0604020202020204" pitchFamily="34" charset="0"/>
              <a:buNone/>
            </a:pPr>
            <a:endParaRPr lang="en-US" b="1" dirty="0"/>
          </a:p>
          <a:p>
            <a:pPr marL="0" indent="0">
              <a:buFont typeface="Arial" panose="020B0604020202020204" pitchFamily="34" charset="0"/>
              <a:buNone/>
            </a:pPr>
            <a:r>
              <a:rPr lang="en-US" b="1" dirty="0"/>
              <a:t>Deliverables</a:t>
            </a:r>
          </a:p>
          <a:p>
            <a:pPr marL="628650" lvl="1" indent="-171450">
              <a:buFont typeface="Arial" panose="020B0604020202020204" pitchFamily="34" charset="0"/>
              <a:buChar char="•"/>
            </a:pPr>
            <a:r>
              <a:rPr lang="en-US" dirty="0"/>
              <a:t>Presentation for technical and non-technical audiences</a:t>
            </a:r>
          </a:p>
          <a:p>
            <a:pPr marL="628650" lvl="1" indent="-171450">
              <a:buFont typeface="Arial" panose="020B0604020202020204" pitchFamily="34" charset="0"/>
              <a:buChar char="•"/>
            </a:pPr>
            <a:r>
              <a:rPr lang="en-US" dirty="0"/>
              <a:t>Code</a:t>
            </a:r>
          </a:p>
          <a:p>
            <a:pPr marL="628650" lvl="1" indent="-171450">
              <a:buFont typeface="Arial" panose="020B0604020202020204" pitchFamily="34" charset="0"/>
              <a:buChar char="•"/>
            </a:pPr>
            <a:r>
              <a:rPr lang="en-US" dirty="0"/>
              <a:t>Technical specifications</a:t>
            </a:r>
          </a:p>
          <a:p>
            <a:pPr marL="0" lv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6F85E814-1B83-9A4B-A3F0-B375DEEB26E1}" type="slidenum">
              <a:rPr lang="en-US" smtClean="0"/>
              <a:t>19</a:t>
            </a:fld>
            <a:endParaRPr lang="en-US"/>
          </a:p>
        </p:txBody>
      </p:sp>
    </p:spTree>
    <p:extLst>
      <p:ext uri="{BB962C8B-B14F-4D97-AF65-F5344CB8AC3E}">
        <p14:creationId xmlns:p14="http://schemas.microsoft.com/office/powerpoint/2010/main" val="4229729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Survey: https://</a:t>
            </a:r>
            <a:r>
              <a:rPr lang="en-US" dirty="0" err="1"/>
              <a:t>forms.office.com</a:t>
            </a:r>
            <a:r>
              <a:rPr lang="en-US" dirty="0"/>
              <a:t>/r/</a:t>
            </a:r>
            <a:r>
              <a:rPr lang="en-US" dirty="0" err="1"/>
              <a:t>PtkTekBjpA</a:t>
            </a:r>
            <a:endParaRPr lang="en-US" dirty="0"/>
          </a:p>
        </p:txBody>
      </p:sp>
      <p:sp>
        <p:nvSpPr>
          <p:cNvPr id="4" name="Slide Number Placeholder 3"/>
          <p:cNvSpPr>
            <a:spLocks noGrp="1"/>
          </p:cNvSpPr>
          <p:nvPr>
            <p:ph type="sldNum" sz="quarter" idx="5"/>
          </p:nvPr>
        </p:nvSpPr>
        <p:spPr/>
        <p:txBody>
          <a:bodyPr/>
          <a:lstStyle/>
          <a:p>
            <a:fld id="{6F85E814-1B83-9A4B-A3F0-B375DEEB26E1}" type="slidenum">
              <a:rPr lang="en-US" smtClean="0"/>
              <a:t>20</a:t>
            </a:fld>
            <a:endParaRPr lang="en-US"/>
          </a:p>
        </p:txBody>
      </p:sp>
    </p:spTree>
    <p:extLst>
      <p:ext uri="{BB962C8B-B14F-4D97-AF65-F5344CB8AC3E}">
        <p14:creationId xmlns:p14="http://schemas.microsoft.com/office/powerpoint/2010/main" val="2442421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After modeling:</a:t>
            </a:r>
          </a:p>
          <a:p>
            <a:pPr marL="171450" indent="-171450">
              <a:buFont typeface="Arial" panose="020B0604020202020204" pitchFamily="34" charset="0"/>
              <a:buChar char="•"/>
            </a:pPr>
            <a:r>
              <a:rPr lang="en-US" b="0" dirty="0"/>
              <a:t>Compare outcomes to the criteria established for success and failure.</a:t>
            </a:r>
          </a:p>
          <a:p>
            <a:pPr marL="171450" indent="-171450">
              <a:buFont typeface="Arial" panose="020B0604020202020204" pitchFamily="34" charset="0"/>
              <a:buChar char="•"/>
            </a:pPr>
            <a:r>
              <a:rPr lang="en-US" b="0" dirty="0"/>
              <a:t>Consider how best to articulate results to each member.</a:t>
            </a:r>
          </a:p>
          <a:p>
            <a:pPr marL="171450" indent="-171450">
              <a:buFont typeface="Arial" panose="020B0604020202020204" pitchFamily="34" charset="0"/>
              <a:buChar char="•"/>
            </a:pPr>
            <a:r>
              <a:rPr lang="en-US" b="0" dirty="0"/>
              <a:t>Record all findings – select the three most significant findings.</a:t>
            </a:r>
          </a:p>
        </p:txBody>
      </p:sp>
      <p:sp>
        <p:nvSpPr>
          <p:cNvPr id="4" name="Slide Number Placeholder 3"/>
          <p:cNvSpPr>
            <a:spLocks noGrp="1"/>
          </p:cNvSpPr>
          <p:nvPr>
            <p:ph type="sldNum" sz="quarter" idx="5"/>
          </p:nvPr>
        </p:nvSpPr>
        <p:spPr/>
        <p:txBody>
          <a:bodyPr/>
          <a:lstStyle/>
          <a:p>
            <a:fld id="{6F85E814-1B83-9A4B-A3F0-B375DEEB26E1}" type="slidenum">
              <a:rPr lang="en-US" smtClean="0"/>
              <a:t>2</a:t>
            </a:fld>
            <a:endParaRPr lang="en-US"/>
          </a:p>
        </p:txBody>
      </p:sp>
    </p:spTree>
    <p:extLst>
      <p:ext uri="{BB962C8B-B14F-4D97-AF65-F5344CB8AC3E}">
        <p14:creationId xmlns:p14="http://schemas.microsoft.com/office/powerpoint/2010/main" val="1702145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 article from the Harvard Business Review on how to interview for and find good data scientists contained an interesting quote – the CEO they interviewed stated that you should make sure your candidate can find a story in a data set and provide a coherent narrative about a key data insight.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art</a:t>
            </a:r>
            <a:r>
              <a:rPr lang="en-US" sz="1200" kern="1200" dirty="0">
                <a:solidFill>
                  <a:schemeClr val="tx1"/>
                </a:solidFill>
                <a:effectLst/>
                <a:latin typeface="+mn-lt"/>
                <a:ea typeface="+mn-ea"/>
                <a:cs typeface="+mn-cs"/>
              </a:rPr>
              <a:t> of finding the right insight to best answer the problem AND to interpret it, understand its potential and limitations, AND to effectively communicate is human skill that is critical for success.</a:t>
            </a:r>
          </a:p>
          <a:p>
            <a:endParaRPr lang="en-US" dirty="0"/>
          </a:p>
        </p:txBody>
      </p:sp>
      <p:sp>
        <p:nvSpPr>
          <p:cNvPr id="4" name="Slide Number Placeholder 3"/>
          <p:cNvSpPr>
            <a:spLocks noGrp="1"/>
          </p:cNvSpPr>
          <p:nvPr>
            <p:ph type="sldNum" sz="quarter" idx="5"/>
          </p:nvPr>
        </p:nvSpPr>
        <p:spPr/>
        <p:txBody>
          <a:bodyPr/>
          <a:lstStyle/>
          <a:p>
            <a:fld id="{6F85E814-1B83-9A4B-A3F0-B375DEEB26E1}" type="slidenum">
              <a:rPr lang="en-US" smtClean="0"/>
              <a:t>3</a:t>
            </a:fld>
            <a:endParaRPr lang="en-US"/>
          </a:p>
        </p:txBody>
      </p:sp>
    </p:spTree>
    <p:extLst>
      <p:ext uri="{BB962C8B-B14F-4D97-AF65-F5344CB8AC3E}">
        <p14:creationId xmlns:p14="http://schemas.microsoft.com/office/powerpoint/2010/main" val="1076608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almost anything, success in communicating through visualization begins with having a plan. In this case that means we need to understand context. Here means having a firm grasp of </a:t>
            </a:r>
          </a:p>
          <a:p>
            <a:pPr marL="228600" indent="-228600">
              <a:buFont typeface="+mj-lt"/>
              <a:buAutoNum type="arabicPeriod"/>
            </a:pPr>
            <a:r>
              <a:rPr lang="en-US" dirty="0"/>
              <a:t>Who your audience is – be specific</a:t>
            </a:r>
          </a:p>
          <a:p>
            <a:pPr marL="228600" indent="-228600">
              <a:buFont typeface="+mj-lt"/>
              <a:buAutoNum type="arabicPeriod"/>
            </a:pPr>
            <a:r>
              <a:rPr lang="en-US" dirty="0"/>
              <a:t>What action you want your audience to take – be explicit</a:t>
            </a:r>
          </a:p>
          <a:p>
            <a:pPr marL="228600" indent="-228600">
              <a:buFont typeface="+mj-lt"/>
              <a:buAutoNum type="arabicPeriod"/>
            </a:pPr>
            <a:r>
              <a:rPr lang="en-US" dirty="0"/>
              <a:t>How will you communicate with your audience – be discerning</a:t>
            </a:r>
          </a:p>
          <a:p>
            <a:pPr marL="685800" lvl="1" indent="-228600">
              <a:buFont typeface="+mj-lt"/>
              <a:buAutoNum type="alphaLcPeriod"/>
            </a:pPr>
            <a:r>
              <a:rPr lang="en-US" dirty="0"/>
              <a:t>Depends on your medium. Are you presenting in person? </a:t>
            </a:r>
          </a:p>
          <a:p>
            <a:pPr marL="685800" lvl="1" indent="-228600">
              <a:buFont typeface="+mj-lt"/>
              <a:buAutoNum type="alphaLcPeriod"/>
            </a:pPr>
            <a:r>
              <a:rPr lang="en-US" dirty="0"/>
              <a:t>If you, you have a higher degree of control over how the audience consumes your data. Not everything has to go on the slide deck</a:t>
            </a:r>
          </a:p>
          <a:p>
            <a:pPr marL="685800" lvl="1" indent="-228600">
              <a:buFont typeface="+mj-lt"/>
              <a:buAutoNum type="alphaLcPeriod"/>
            </a:pPr>
            <a:r>
              <a:rPr lang="en-US" dirty="0"/>
              <a:t>If you’re not communicating in person, you have less control over how the audience consumes the data. More detail is required in this setting. </a:t>
            </a:r>
          </a:p>
        </p:txBody>
      </p:sp>
      <p:sp>
        <p:nvSpPr>
          <p:cNvPr id="4" name="Slide Number Placeholder 3"/>
          <p:cNvSpPr>
            <a:spLocks noGrp="1"/>
          </p:cNvSpPr>
          <p:nvPr>
            <p:ph type="sldNum" sz="quarter" idx="5"/>
          </p:nvPr>
        </p:nvSpPr>
        <p:spPr/>
        <p:txBody>
          <a:bodyPr/>
          <a:lstStyle/>
          <a:p>
            <a:fld id="{C87AC8F6-2D91-D04D-847D-EC47DD867C9E}" type="slidenum">
              <a:rPr lang="en-US" smtClean="0"/>
              <a:t>5</a:t>
            </a:fld>
            <a:endParaRPr lang="en-US"/>
          </a:p>
        </p:txBody>
      </p:sp>
    </p:spTree>
    <p:extLst>
      <p:ext uri="{BB962C8B-B14F-4D97-AF65-F5344CB8AC3E}">
        <p14:creationId xmlns:p14="http://schemas.microsoft.com/office/powerpoint/2010/main" val="877590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can build our data visualization, it’s important to know who our </a:t>
            </a:r>
            <a:r>
              <a:rPr lang="en-US" b="1"/>
              <a:t>primary audience </a:t>
            </a:r>
            <a:r>
              <a:rPr lang="en-US"/>
              <a:t>is. This can potentially include a wide range of people, but it is important to be specific. </a:t>
            </a:r>
          </a:p>
          <a:p>
            <a:pPr marL="171450" indent="-171450">
              <a:buFont typeface="Arial" panose="020B0604020202020204" pitchFamily="34" charset="0"/>
              <a:buChar char="•"/>
            </a:pPr>
            <a:r>
              <a:rPr lang="en-US"/>
              <a:t>The way you tell your story will vary depending on the audience. </a:t>
            </a:r>
          </a:p>
          <a:p>
            <a:pPr marL="171450" indent="-171450">
              <a:buFont typeface="Arial" panose="020B0604020202020204" pitchFamily="34" charset="0"/>
              <a:buChar char="•"/>
            </a:pPr>
            <a:r>
              <a:rPr lang="en-US"/>
              <a:t>For example, when communicating with a technical audience, you’re more likely to utilize graphics and vocabulary that they understand. You’ll probably go into greater detail on the technical components of your analysis. </a:t>
            </a:r>
          </a:p>
          <a:p>
            <a:pPr marL="171450" indent="-171450">
              <a:buFont typeface="Arial" panose="020B0604020202020204" pitchFamily="34" charset="0"/>
              <a:buChar char="•"/>
            </a:pPr>
            <a:r>
              <a:rPr lang="en-US"/>
              <a:t>However, when communicating with business users, you’re better served to be less technical in your presentation. Focus on the business impact of your analysis. </a:t>
            </a:r>
          </a:p>
          <a:p>
            <a:endParaRPr lang="en-US"/>
          </a:p>
          <a:p>
            <a:r>
              <a:rPr lang="en-US"/>
              <a:t>Start with a wide group, and work to narrow the field.</a:t>
            </a:r>
          </a:p>
          <a:p>
            <a:endParaRPr lang="en-US"/>
          </a:p>
          <a:p>
            <a:r>
              <a:rPr lang="en-US"/>
              <a:t>Get to know the target audience through research. What do they care about?</a:t>
            </a:r>
          </a:p>
          <a:p>
            <a:endParaRPr lang="en-US"/>
          </a:p>
          <a:p>
            <a:r>
              <a:rPr lang="en-US"/>
              <a:t>So we know for whom we’re creating the visualization. The next step is to focus your message.</a:t>
            </a:r>
            <a:endParaRPr lang="en-US" dirty="0"/>
          </a:p>
        </p:txBody>
      </p:sp>
      <p:sp>
        <p:nvSpPr>
          <p:cNvPr id="4" name="Slide Number Placeholder 3"/>
          <p:cNvSpPr>
            <a:spLocks noGrp="1"/>
          </p:cNvSpPr>
          <p:nvPr>
            <p:ph type="sldNum" sz="quarter" idx="5"/>
          </p:nvPr>
        </p:nvSpPr>
        <p:spPr/>
        <p:txBody>
          <a:bodyPr/>
          <a:lstStyle/>
          <a:p>
            <a:fld id="{5300E711-C7B4-604E-BCCD-774ACB912D08}" type="slidenum">
              <a:rPr lang="en-US" smtClean="0"/>
              <a:t>6</a:t>
            </a:fld>
            <a:endParaRPr lang="en-US"/>
          </a:p>
        </p:txBody>
      </p:sp>
    </p:spTree>
    <p:extLst>
      <p:ext uri="{BB962C8B-B14F-4D97-AF65-F5344CB8AC3E}">
        <p14:creationId xmlns:p14="http://schemas.microsoft.com/office/powerpoint/2010/main" val="3934945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solidFill>
                  <a:schemeClr val="tx1">
                    <a:lumMod val="65000"/>
                    <a:lumOff val="35000"/>
                  </a:schemeClr>
                </a:solidFill>
              </a:rPr>
              <a:t>Critique the BIG IDEA</a:t>
            </a:r>
          </a:p>
          <a:p>
            <a:pPr marL="171450" indent="-171450">
              <a:buFont typeface="Arial" panose="020B0604020202020204" pitchFamily="34" charset="0"/>
              <a:buChar char="•"/>
            </a:pPr>
            <a:r>
              <a:rPr lang="en-US" sz="1200" dirty="0">
                <a:solidFill>
                  <a:schemeClr val="tx1">
                    <a:lumMod val="65000"/>
                    <a:lumOff val="35000"/>
                  </a:schemeClr>
                </a:solidFill>
              </a:rPr>
              <a:t>Is your point of view clear?</a:t>
            </a:r>
          </a:p>
          <a:p>
            <a:pPr marL="171450" indent="-171450">
              <a:buFont typeface="Arial" panose="020B0604020202020204" pitchFamily="34" charset="0"/>
              <a:buChar char="•"/>
            </a:pPr>
            <a:r>
              <a:rPr lang="en-US" sz="1200" dirty="0">
                <a:solidFill>
                  <a:schemeClr val="tx1">
                    <a:lumMod val="65000"/>
                    <a:lumOff val="35000"/>
                  </a:schemeClr>
                </a:solidFill>
              </a:rPr>
              <a:t>Are the stakes clear?</a:t>
            </a:r>
          </a:p>
          <a:p>
            <a:pPr marL="171450" indent="-171450">
              <a:buFont typeface="Arial" panose="020B0604020202020204" pitchFamily="34" charset="0"/>
              <a:buChar char="•"/>
            </a:pPr>
            <a:r>
              <a:rPr lang="en-US" sz="1200" dirty="0">
                <a:solidFill>
                  <a:schemeClr val="tx1">
                    <a:lumMod val="65000"/>
                    <a:lumOff val="35000"/>
                  </a:schemeClr>
                </a:solidFill>
              </a:rPr>
              <a:t>Is your BIG IDEA compelling?</a:t>
            </a:r>
          </a:p>
          <a:p>
            <a:endParaRPr lang="en-US" dirty="0"/>
          </a:p>
          <a:p>
            <a:pPr marL="0" indent="0">
              <a:buFont typeface="Arial" panose="020B0604020202020204" pitchFamily="34" charse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 encountered the BIG IDEA in Cole </a:t>
            </a:r>
            <a:r>
              <a:rPr lang="en-US" dirty="0" err="1"/>
              <a:t>Nussbaumer</a:t>
            </a:r>
            <a:r>
              <a:rPr lang="en-US" dirty="0"/>
              <a:t> </a:t>
            </a:r>
            <a:r>
              <a:rPr lang="en-US" dirty="0" err="1"/>
              <a:t>Knaflic’s</a:t>
            </a:r>
            <a:r>
              <a:rPr lang="en-US" dirty="0"/>
              <a:t> </a:t>
            </a:r>
            <a:r>
              <a:rPr lang="en-US" i="1" dirty="0"/>
              <a:t>Storytelling with Data</a:t>
            </a:r>
            <a:r>
              <a:rPr lang="en-US" dirty="0"/>
              <a:t>…she gives credit to Nancy Duarte (</a:t>
            </a:r>
            <a:r>
              <a:rPr lang="en-US" i="1" dirty="0"/>
              <a:t>Resonate</a:t>
            </a:r>
            <a:r>
              <a:rPr lang="en-US" i="0" dirty="0"/>
              <a:t>, 2010)</a:t>
            </a:r>
            <a:endParaRPr lang="en-US" dirty="0"/>
          </a:p>
        </p:txBody>
      </p:sp>
      <p:sp>
        <p:nvSpPr>
          <p:cNvPr id="4" name="Slide Number Placeholder 3"/>
          <p:cNvSpPr>
            <a:spLocks noGrp="1"/>
          </p:cNvSpPr>
          <p:nvPr>
            <p:ph type="sldNum" sz="quarter" idx="5"/>
          </p:nvPr>
        </p:nvSpPr>
        <p:spPr/>
        <p:txBody>
          <a:bodyPr/>
          <a:lstStyle/>
          <a:p>
            <a:fld id="{5300E711-C7B4-604E-BCCD-774ACB912D08}" type="slidenum">
              <a:rPr lang="en-US" smtClean="0"/>
              <a:t>8</a:t>
            </a:fld>
            <a:endParaRPr lang="en-US"/>
          </a:p>
        </p:txBody>
      </p:sp>
    </p:spTree>
    <p:extLst>
      <p:ext uri="{BB962C8B-B14F-4D97-AF65-F5344CB8AC3E}">
        <p14:creationId xmlns:p14="http://schemas.microsoft.com/office/powerpoint/2010/main" val="1369044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for audience: How many different groups can you come up with who might be interested in the survey data you’ve analyzed? Make a list</a:t>
            </a:r>
          </a:p>
          <a:p>
            <a:endParaRPr lang="en-US" dirty="0"/>
          </a:p>
          <a:p>
            <a:r>
              <a:rPr lang="en-US" dirty="0"/>
              <a:t>Here are a few: analytics colleagues, call center management…senior leadership?</a:t>
            </a:r>
          </a:p>
        </p:txBody>
      </p:sp>
      <p:sp>
        <p:nvSpPr>
          <p:cNvPr id="4" name="Slide Number Placeholder 3"/>
          <p:cNvSpPr>
            <a:spLocks noGrp="1"/>
          </p:cNvSpPr>
          <p:nvPr>
            <p:ph type="sldNum" sz="quarter" idx="5"/>
          </p:nvPr>
        </p:nvSpPr>
        <p:spPr/>
        <p:txBody>
          <a:bodyPr/>
          <a:lstStyle/>
          <a:p>
            <a:fld id="{5300E711-C7B4-604E-BCCD-774ACB912D08}" type="slidenum">
              <a:rPr lang="en-US" smtClean="0"/>
              <a:t>9</a:t>
            </a:fld>
            <a:endParaRPr lang="en-US"/>
          </a:p>
        </p:txBody>
      </p:sp>
    </p:spTree>
    <p:extLst>
      <p:ext uri="{BB962C8B-B14F-4D97-AF65-F5344CB8AC3E}">
        <p14:creationId xmlns:p14="http://schemas.microsoft.com/office/powerpoint/2010/main" val="2960570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Marketing: whoever oversaw the promotional campaign, a person or group that designs the website…</a:t>
            </a:r>
          </a:p>
          <a:p>
            <a:endParaRPr lang="en-US" dirty="0"/>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narrowing: the manager of the marketing campaign and the call center management are equally important audience members…they care about…</a:t>
            </a:r>
            <a:r>
              <a:rPr lang="en-US" b="1" dirty="0"/>
              <a:t>creating a strong positive customer experience</a:t>
            </a:r>
            <a:endParaRPr lang="en-US" dirty="0"/>
          </a:p>
        </p:txBody>
      </p:sp>
      <p:sp>
        <p:nvSpPr>
          <p:cNvPr id="4" name="Slide Number Placeholder 3"/>
          <p:cNvSpPr>
            <a:spLocks noGrp="1"/>
          </p:cNvSpPr>
          <p:nvPr>
            <p:ph type="sldNum" sz="quarter" idx="5"/>
          </p:nvPr>
        </p:nvSpPr>
        <p:spPr/>
        <p:txBody>
          <a:bodyPr/>
          <a:lstStyle/>
          <a:p>
            <a:fld id="{5300E711-C7B4-604E-BCCD-774ACB912D08}" type="slidenum">
              <a:rPr lang="en-US" smtClean="0"/>
              <a:t>10</a:t>
            </a:fld>
            <a:endParaRPr lang="en-US"/>
          </a:p>
        </p:txBody>
      </p:sp>
    </p:spTree>
    <p:extLst>
      <p:ext uri="{BB962C8B-B14F-4D97-AF65-F5344CB8AC3E}">
        <p14:creationId xmlns:p14="http://schemas.microsoft.com/office/powerpoint/2010/main" val="321109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300E711-C7B4-604E-BCCD-774ACB912D08}" type="slidenum">
              <a:rPr lang="en-US" smtClean="0"/>
              <a:t>11</a:t>
            </a:fld>
            <a:endParaRPr lang="en-US"/>
          </a:p>
        </p:txBody>
      </p:sp>
    </p:spTree>
    <p:extLst>
      <p:ext uri="{BB962C8B-B14F-4D97-AF65-F5344CB8AC3E}">
        <p14:creationId xmlns:p14="http://schemas.microsoft.com/office/powerpoint/2010/main" val="1092447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D693069-D4A0-1142-BD25-6A7FD6B62829}"/>
              </a:ext>
            </a:extLst>
          </p:cNvPr>
          <p:cNvSpPr txBox="1"/>
          <p:nvPr userDrawn="1"/>
        </p:nvSpPr>
        <p:spPr>
          <a:xfrm>
            <a:off x="6670431" y="6412523"/>
            <a:ext cx="184731" cy="369332"/>
          </a:xfrm>
          <a:prstGeom prst="rect">
            <a:avLst/>
          </a:prstGeom>
          <a:noFill/>
        </p:spPr>
        <p:txBody>
          <a:bodyPr wrap="none" rtlCol="0">
            <a:spAutoFit/>
          </a:bodyPr>
          <a:lstStyle/>
          <a:p>
            <a:endParaRPr lang="en-US" dirty="0"/>
          </a:p>
        </p:txBody>
      </p:sp>
      <p:sp>
        <p:nvSpPr>
          <p:cNvPr id="6" name="Title Placeholder 1">
            <a:extLst>
              <a:ext uri="{FF2B5EF4-FFF2-40B4-BE49-F238E27FC236}">
                <a16:creationId xmlns:a16="http://schemas.microsoft.com/office/drawing/2014/main" id="{7C594235-2157-C94E-B37F-BDB5B4DB05D7}"/>
              </a:ext>
            </a:extLst>
          </p:cNvPr>
          <p:cNvSpPr>
            <a:spLocks noGrp="1"/>
          </p:cNvSpPr>
          <p:nvPr>
            <p:ph type="title" hasCustomPrompt="1"/>
          </p:nvPr>
        </p:nvSpPr>
        <p:spPr>
          <a:xfrm>
            <a:off x="497541" y="502636"/>
            <a:ext cx="5832231" cy="1393406"/>
          </a:xfrm>
          <a:prstGeom prst="rect">
            <a:avLst/>
          </a:prstGeom>
        </p:spPr>
        <p:txBody>
          <a:bodyPr vert="horz" lIns="91440" tIns="45720" rIns="91440" bIns="45720" rtlCol="0" anchor="ctr">
            <a:noAutofit/>
          </a:bodyPr>
          <a:lstStyle>
            <a:lvl1pPr>
              <a:defRPr sz="6000" b="1" i="0">
                <a:solidFill>
                  <a:schemeClr val="accent2"/>
                </a:solidFill>
                <a:latin typeface="Sharp Sans No1 Book" pitchFamily="2" charset="77"/>
                <a:ea typeface="Sharp Sans No1 Book" pitchFamily="2" charset="77"/>
                <a:cs typeface="Sharp Sans No1 Book" pitchFamily="2" charset="77"/>
              </a:defRPr>
            </a:lvl1pPr>
          </a:lstStyle>
          <a:p>
            <a:r>
              <a:rPr lang="en-US" dirty="0"/>
              <a:t>Utility Analytics</a:t>
            </a:r>
          </a:p>
        </p:txBody>
      </p:sp>
      <p:sp>
        <p:nvSpPr>
          <p:cNvPr id="9" name="Title Placeholder 1">
            <a:extLst>
              <a:ext uri="{FF2B5EF4-FFF2-40B4-BE49-F238E27FC236}">
                <a16:creationId xmlns:a16="http://schemas.microsoft.com/office/drawing/2014/main" id="{AF495DE4-05E5-4844-A907-86B1F80BF717}"/>
              </a:ext>
            </a:extLst>
          </p:cNvPr>
          <p:cNvSpPr txBox="1">
            <a:spLocks/>
          </p:cNvSpPr>
          <p:nvPr userDrawn="1"/>
        </p:nvSpPr>
        <p:spPr>
          <a:xfrm>
            <a:off x="497540" y="2035594"/>
            <a:ext cx="5832231" cy="139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solidFill>
                  <a:schemeClr val="accent2"/>
                </a:solidFill>
                <a:latin typeface="Sharp Sans No1 Book" pitchFamily="2" charset="77"/>
                <a:ea typeface="Sharp Sans No1 Book" pitchFamily="2" charset="77"/>
                <a:cs typeface="Sharp Sans No1 Book" pitchFamily="2" charset="77"/>
              </a:defRPr>
            </a:lvl1pPr>
          </a:lstStyle>
          <a:p>
            <a:r>
              <a:rPr lang="en-US" sz="16600" b="1" i="0" dirty="0">
                <a:solidFill>
                  <a:schemeClr val="bg1"/>
                </a:solidFill>
                <a:latin typeface="Sharp Sans No1 Bold" pitchFamily="2" charset="77"/>
                <a:ea typeface="Sharp Sans No1 Bold" pitchFamily="2" charset="77"/>
                <a:cs typeface="Sharp Sans No1 Bold" pitchFamily="2" charset="77"/>
              </a:rPr>
              <a:t>101</a:t>
            </a:r>
          </a:p>
        </p:txBody>
      </p:sp>
      <p:sp>
        <p:nvSpPr>
          <p:cNvPr id="10" name="Rectangle 9">
            <a:extLst>
              <a:ext uri="{FF2B5EF4-FFF2-40B4-BE49-F238E27FC236}">
                <a16:creationId xmlns:a16="http://schemas.microsoft.com/office/drawing/2014/main" id="{C30925A6-B45D-5149-8DDA-18DA4F82B298}"/>
              </a:ext>
            </a:extLst>
          </p:cNvPr>
          <p:cNvSpPr/>
          <p:nvPr userDrawn="1"/>
        </p:nvSpPr>
        <p:spPr>
          <a:xfrm>
            <a:off x="0" y="5530105"/>
            <a:ext cx="12192000" cy="1393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ogo&#10;&#10;Description automatically generated">
            <a:extLst>
              <a:ext uri="{FF2B5EF4-FFF2-40B4-BE49-F238E27FC236}">
                <a16:creationId xmlns:a16="http://schemas.microsoft.com/office/drawing/2014/main" id="{CBEF9617-562A-9D48-8FB3-A330D1B31826}"/>
              </a:ext>
            </a:extLst>
          </p:cNvPr>
          <p:cNvPicPr>
            <a:picLocks noChangeAspect="1"/>
          </p:cNvPicPr>
          <p:nvPr userDrawn="1"/>
        </p:nvPicPr>
        <p:blipFill>
          <a:blip r:embed="rId3"/>
          <a:stretch>
            <a:fillRect/>
          </a:stretch>
        </p:blipFill>
        <p:spPr>
          <a:xfrm>
            <a:off x="497540" y="5679184"/>
            <a:ext cx="3948954" cy="939851"/>
          </a:xfrm>
          <a:prstGeom prst="rect">
            <a:avLst/>
          </a:prstGeom>
        </p:spPr>
      </p:pic>
      <p:pic>
        <p:nvPicPr>
          <p:cNvPr id="14" name="Picture 13">
            <a:extLst>
              <a:ext uri="{FF2B5EF4-FFF2-40B4-BE49-F238E27FC236}">
                <a16:creationId xmlns:a16="http://schemas.microsoft.com/office/drawing/2014/main" id="{44B011F7-75FD-AE44-94E6-2B34F74C1145}"/>
              </a:ext>
            </a:extLst>
          </p:cNvPr>
          <p:cNvPicPr>
            <a:picLocks noChangeAspect="1"/>
          </p:cNvPicPr>
          <p:nvPr userDrawn="1"/>
        </p:nvPicPr>
        <p:blipFill>
          <a:blip r:embed="rId4"/>
          <a:stretch>
            <a:fillRect/>
          </a:stretch>
        </p:blipFill>
        <p:spPr>
          <a:xfrm>
            <a:off x="4944034" y="5808635"/>
            <a:ext cx="6257365" cy="696032"/>
          </a:xfrm>
          <a:prstGeom prst="rect">
            <a:avLst/>
          </a:prstGeom>
        </p:spPr>
      </p:pic>
    </p:spTree>
    <p:extLst>
      <p:ext uri="{BB962C8B-B14F-4D97-AF65-F5344CB8AC3E}">
        <p14:creationId xmlns:p14="http://schemas.microsoft.com/office/powerpoint/2010/main" val="2376734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37579-BD7D-E441-8166-867E50F531A4}"/>
              </a:ext>
            </a:extLst>
          </p:cNvPr>
          <p:cNvSpPr>
            <a:spLocks noGrp="1"/>
          </p:cNvSpPr>
          <p:nvPr>
            <p:ph type="ctrTitle"/>
          </p:nvPr>
        </p:nvSpPr>
        <p:spPr>
          <a:xfrm>
            <a:off x="690" y="405187"/>
            <a:ext cx="12192000" cy="1065025"/>
          </a:xfrm>
        </p:spPr>
        <p:txBody>
          <a:bodyPr anchor="b"/>
          <a:lstStyle>
            <a:lvl1pPr algn="ctr">
              <a:defRPr sz="6000">
                <a:solidFill>
                  <a:schemeClr val="accent2"/>
                </a:solidFill>
              </a:defRPr>
            </a:lvl1pPr>
          </a:lstStyle>
          <a:p>
            <a:r>
              <a:rPr lang="en-US" dirty="0"/>
              <a:t>Click to edit Master title style</a:t>
            </a:r>
          </a:p>
        </p:txBody>
      </p:sp>
      <p:sp>
        <p:nvSpPr>
          <p:cNvPr id="3" name="Subtitle 2">
            <a:extLst>
              <a:ext uri="{FF2B5EF4-FFF2-40B4-BE49-F238E27FC236}">
                <a16:creationId xmlns:a16="http://schemas.microsoft.com/office/drawing/2014/main" id="{1AE0DE5F-58C7-E84A-A718-80FD5EF9D628}"/>
              </a:ext>
            </a:extLst>
          </p:cNvPr>
          <p:cNvSpPr>
            <a:spLocks noGrp="1"/>
          </p:cNvSpPr>
          <p:nvPr>
            <p:ph type="subTitle" idx="1"/>
          </p:nvPr>
        </p:nvSpPr>
        <p:spPr>
          <a:xfrm>
            <a:off x="1524000" y="17732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Box 6">
            <a:extLst>
              <a:ext uri="{FF2B5EF4-FFF2-40B4-BE49-F238E27FC236}">
                <a16:creationId xmlns:a16="http://schemas.microsoft.com/office/drawing/2014/main" id="{6D693069-D4A0-1142-BD25-6A7FD6B62829}"/>
              </a:ext>
            </a:extLst>
          </p:cNvPr>
          <p:cNvSpPr txBox="1"/>
          <p:nvPr userDrawn="1"/>
        </p:nvSpPr>
        <p:spPr>
          <a:xfrm>
            <a:off x="6670431" y="6412523"/>
            <a:ext cx="184731" cy="369332"/>
          </a:xfrm>
          <a:prstGeom prst="rect">
            <a:avLst/>
          </a:prstGeom>
          <a:noFill/>
        </p:spPr>
        <p:txBody>
          <a:bodyPr wrap="none" rtlCol="0">
            <a:spAutoFit/>
          </a:bodyPr>
          <a:lstStyle/>
          <a:p>
            <a:endParaRPr lang="en-US" dirty="0"/>
          </a:p>
        </p:txBody>
      </p:sp>
      <p:sp>
        <p:nvSpPr>
          <p:cNvPr id="4" name="Rectangle 3">
            <a:extLst>
              <a:ext uri="{FF2B5EF4-FFF2-40B4-BE49-F238E27FC236}">
                <a16:creationId xmlns:a16="http://schemas.microsoft.com/office/drawing/2014/main" id="{AB9D4C5C-B569-164C-BE2B-2A3820825D26}"/>
              </a:ext>
            </a:extLst>
          </p:cNvPr>
          <p:cNvSpPr/>
          <p:nvPr userDrawn="1"/>
        </p:nvSpPr>
        <p:spPr>
          <a:xfrm>
            <a:off x="0" y="6488666"/>
            <a:ext cx="12192000" cy="3693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069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5C39-59C4-C94D-BF4B-C198FC80FF36}"/>
              </a:ext>
            </a:extLst>
          </p:cNvPr>
          <p:cNvSpPr>
            <a:spLocks noGrp="1"/>
          </p:cNvSpPr>
          <p:nvPr>
            <p:ph type="title"/>
          </p:nvPr>
        </p:nvSpPr>
        <p:spPr/>
        <p:txBody>
          <a:bodyPr>
            <a:normAutofit/>
          </a:bodyPr>
          <a:lstStyle>
            <a:lvl1pPr>
              <a:defRPr sz="4400" b="1">
                <a:solidFill>
                  <a:schemeClr val="accent2"/>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10C6E14-332C-7F4A-B253-98922E564D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273EF78-0903-3C41-BF38-D226FDAF50FC}"/>
              </a:ext>
            </a:extLst>
          </p:cNvPr>
          <p:cNvSpPr/>
          <p:nvPr userDrawn="1"/>
        </p:nvSpPr>
        <p:spPr>
          <a:xfrm>
            <a:off x="0" y="6488666"/>
            <a:ext cx="12192000" cy="3693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150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21D803-B1D2-6240-B8C1-3650A0ACECB4}"/>
              </a:ext>
            </a:extLst>
          </p:cNvPr>
          <p:cNvSpPr>
            <a:spLocks noGrp="1"/>
          </p:cNvSpPr>
          <p:nvPr>
            <p:ph type="body" idx="1"/>
          </p:nvPr>
        </p:nvSpPr>
        <p:spPr>
          <a:xfrm>
            <a:off x="831850" y="4589464"/>
            <a:ext cx="10515600" cy="97645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580545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EA07-DB2C-E54A-BD95-5FC089C2B142}"/>
              </a:ext>
            </a:extLst>
          </p:cNvPr>
          <p:cNvSpPr>
            <a:spLocks noGrp="1"/>
          </p:cNvSpPr>
          <p:nvPr>
            <p:ph type="title"/>
          </p:nvPr>
        </p:nvSpPr>
        <p:spPr/>
        <p:txBody>
          <a:bodyPr>
            <a:normAutofit/>
          </a:bodyPr>
          <a:lstStyle>
            <a:lvl1pPr>
              <a:defRPr sz="4400" b="1">
                <a:solidFill>
                  <a:schemeClr val="accent2"/>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D84A8B6-41CD-1346-AFE7-07F7F3151603}"/>
              </a:ext>
            </a:extLst>
          </p:cNvPr>
          <p:cNvSpPr>
            <a:spLocks noGrp="1"/>
          </p:cNvSpPr>
          <p:nvPr>
            <p:ph sz="half" idx="1"/>
          </p:nvPr>
        </p:nvSpPr>
        <p:spPr>
          <a:xfrm>
            <a:off x="838200" y="1825626"/>
            <a:ext cx="5181600" cy="44745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B77A5BA-4221-D541-9221-5BC54B776154}"/>
              </a:ext>
            </a:extLst>
          </p:cNvPr>
          <p:cNvSpPr>
            <a:spLocks noGrp="1"/>
          </p:cNvSpPr>
          <p:nvPr>
            <p:ph sz="half" idx="2"/>
          </p:nvPr>
        </p:nvSpPr>
        <p:spPr>
          <a:xfrm>
            <a:off x="6172200" y="1825626"/>
            <a:ext cx="5181600" cy="44745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533E47E-C513-E941-B5D2-6DE4237C3577}"/>
              </a:ext>
            </a:extLst>
          </p:cNvPr>
          <p:cNvSpPr/>
          <p:nvPr userDrawn="1"/>
        </p:nvSpPr>
        <p:spPr>
          <a:xfrm>
            <a:off x="0" y="6488666"/>
            <a:ext cx="12192000" cy="3693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285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533E47E-C513-E941-B5D2-6DE4237C3577}"/>
              </a:ext>
            </a:extLst>
          </p:cNvPr>
          <p:cNvSpPr/>
          <p:nvPr userDrawn="1"/>
        </p:nvSpPr>
        <p:spPr>
          <a:xfrm>
            <a:off x="0" y="0"/>
            <a:ext cx="4048217" cy="68579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44EA07-DB2C-E54A-BD95-5FC089C2B142}"/>
              </a:ext>
            </a:extLst>
          </p:cNvPr>
          <p:cNvSpPr>
            <a:spLocks noGrp="1"/>
          </p:cNvSpPr>
          <p:nvPr>
            <p:ph type="title"/>
          </p:nvPr>
        </p:nvSpPr>
        <p:spPr>
          <a:xfrm>
            <a:off x="204709" y="213064"/>
            <a:ext cx="3638798" cy="1846555"/>
          </a:xfrm>
        </p:spPr>
        <p:txBody>
          <a:bodyPr/>
          <a:lstStyle>
            <a:lvl1pPr>
              <a:defRPr>
                <a:solidFill>
                  <a:schemeClr val="accent2"/>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D84A8B6-41CD-1346-AFE7-07F7F3151603}"/>
              </a:ext>
            </a:extLst>
          </p:cNvPr>
          <p:cNvSpPr>
            <a:spLocks noGrp="1"/>
          </p:cNvSpPr>
          <p:nvPr>
            <p:ph sz="half" idx="1"/>
          </p:nvPr>
        </p:nvSpPr>
        <p:spPr>
          <a:xfrm>
            <a:off x="204709" y="2235058"/>
            <a:ext cx="3638797" cy="43166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B77A5BA-4221-D541-9221-5BC54B776154}"/>
              </a:ext>
            </a:extLst>
          </p:cNvPr>
          <p:cNvSpPr>
            <a:spLocks noGrp="1"/>
          </p:cNvSpPr>
          <p:nvPr>
            <p:ph sz="half" idx="2"/>
          </p:nvPr>
        </p:nvSpPr>
        <p:spPr>
          <a:xfrm>
            <a:off x="4285908" y="213064"/>
            <a:ext cx="7636803" cy="6338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D06EB1F5-4147-0649-80E7-62C3AED4CFAB}"/>
              </a:ext>
            </a:extLst>
          </p:cNvPr>
          <p:cNvSpPr txBox="1">
            <a:spLocks/>
          </p:cNvSpPr>
          <p:nvPr userDrawn="1"/>
        </p:nvSpPr>
        <p:spPr>
          <a:xfrm>
            <a:off x="5315196" y="365125"/>
            <a:ext cx="60386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2"/>
                </a:solidFill>
                <a:latin typeface="Source Sans Pro" panose="020B0503030403020204" pitchFamily="34" charset="0"/>
                <a:ea typeface="Source Sans Pro" panose="020B0503030403020204" pitchFamily="34" charset="0"/>
                <a:cs typeface="+mj-cs"/>
              </a:defRPr>
            </a:lvl1pPr>
          </a:lstStyle>
          <a:p>
            <a:endParaRPr lang="en-US" dirty="0"/>
          </a:p>
        </p:txBody>
      </p:sp>
    </p:spTree>
    <p:extLst>
      <p:ext uri="{BB962C8B-B14F-4D97-AF65-F5344CB8AC3E}">
        <p14:creationId xmlns:p14="http://schemas.microsoft.com/office/powerpoint/2010/main" val="618851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076C-A90D-824F-9E09-BE64FE62F538}"/>
              </a:ext>
            </a:extLst>
          </p:cNvPr>
          <p:cNvSpPr>
            <a:spLocks noGrp="1"/>
          </p:cNvSpPr>
          <p:nvPr>
            <p:ph type="title"/>
          </p:nvPr>
        </p:nvSpPr>
        <p:spPr>
          <a:xfrm>
            <a:off x="839788" y="365125"/>
            <a:ext cx="10515600" cy="1325563"/>
          </a:xfrm>
        </p:spPr>
        <p:txBody>
          <a:bodyPr/>
          <a:lstStyle>
            <a:lvl1pPr>
              <a:defRPr>
                <a:solidFill>
                  <a:schemeClr val="accent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99EF903-87D7-E04F-BCC7-DBD53A696B47}"/>
              </a:ext>
            </a:extLst>
          </p:cNvPr>
          <p:cNvSpPr>
            <a:spLocks noGrp="1"/>
          </p:cNvSpPr>
          <p:nvPr>
            <p:ph type="body" idx="1"/>
          </p:nvPr>
        </p:nvSpPr>
        <p:spPr>
          <a:xfrm>
            <a:off x="839788" y="1681163"/>
            <a:ext cx="5157787"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9508A92-F68B-094E-A48D-B4F29F054205}"/>
              </a:ext>
            </a:extLst>
          </p:cNvPr>
          <p:cNvSpPr>
            <a:spLocks noGrp="1"/>
          </p:cNvSpPr>
          <p:nvPr>
            <p:ph sz="half" idx="2"/>
          </p:nvPr>
        </p:nvSpPr>
        <p:spPr>
          <a:xfrm>
            <a:off x="839788" y="2505074"/>
            <a:ext cx="5157787" cy="380428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B5F4641-49AA-FE4B-A89D-3E71811C42F0}"/>
              </a:ext>
            </a:extLst>
          </p:cNvPr>
          <p:cNvSpPr>
            <a:spLocks noGrp="1"/>
          </p:cNvSpPr>
          <p:nvPr>
            <p:ph type="body" sz="quarter" idx="3"/>
          </p:nvPr>
        </p:nvSpPr>
        <p:spPr>
          <a:xfrm>
            <a:off x="6172200" y="1681163"/>
            <a:ext cx="5183188"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C77426B2-FDC7-DC45-905A-0F773E74B632}"/>
              </a:ext>
            </a:extLst>
          </p:cNvPr>
          <p:cNvSpPr>
            <a:spLocks noGrp="1"/>
          </p:cNvSpPr>
          <p:nvPr>
            <p:ph sz="quarter" idx="4"/>
          </p:nvPr>
        </p:nvSpPr>
        <p:spPr>
          <a:xfrm>
            <a:off x="6172200" y="2505075"/>
            <a:ext cx="5183188" cy="38042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32EF9E06-DD80-F242-8E76-02080D05C844}"/>
              </a:ext>
            </a:extLst>
          </p:cNvPr>
          <p:cNvSpPr/>
          <p:nvPr userDrawn="1"/>
        </p:nvSpPr>
        <p:spPr>
          <a:xfrm>
            <a:off x="0" y="6488666"/>
            <a:ext cx="12192000" cy="3693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1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81830C-7137-D14C-B48F-7482F2069B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66876A-2CCC-3447-A4D8-4A6CB24CF50B}"/>
              </a:ext>
            </a:extLst>
          </p:cNvPr>
          <p:cNvSpPr>
            <a:spLocks noGrp="1"/>
          </p:cNvSpPr>
          <p:nvPr>
            <p:ph type="body" idx="1"/>
          </p:nvPr>
        </p:nvSpPr>
        <p:spPr>
          <a:xfrm>
            <a:off x="838200" y="1825625"/>
            <a:ext cx="10515600" cy="45751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7109242"/>
      </p:ext>
    </p:extLst>
  </p:cSld>
  <p:clrMap bg1="lt1" tx1="dk1" bg2="lt2" tx2="dk2" accent1="accent1" accent2="accent2" accent3="accent3" accent4="accent4" accent5="accent5" accent6="accent6" hlink="hlink" folHlink="folHlink"/>
  <p:sldLayoutIdLst>
    <p:sldLayoutId id="2147483853" r:id="rId1"/>
    <p:sldLayoutId id="2147483858" r:id="rId2"/>
    <p:sldLayoutId id="2147483854" r:id="rId3"/>
    <p:sldLayoutId id="2147483859" r:id="rId4"/>
    <p:sldLayoutId id="2147483856" r:id="rId5"/>
    <p:sldLayoutId id="2147483860" r:id="rId6"/>
    <p:sldLayoutId id="2147483857" r:id="rId7"/>
  </p:sldLayoutIdLst>
  <p:hf sldNum="0" hdr="0" ftr="0" dt="0"/>
  <p:txStyles>
    <p:titleStyle>
      <a:lvl1pPr algn="l" defTabSz="914400" rtl="0" eaLnBrk="1" latinLnBrk="0" hangingPunct="1">
        <a:lnSpc>
          <a:spcPct val="90000"/>
        </a:lnSpc>
        <a:spcBef>
          <a:spcPct val="0"/>
        </a:spcBef>
        <a:buNone/>
        <a:defRPr sz="5400" b="0" kern="1200">
          <a:solidFill>
            <a:schemeClr val="accent2"/>
          </a:solidFill>
          <a:latin typeface="Source Sans Pro" panose="020B0503030403020204" pitchFamily="34" charset="0"/>
          <a:ea typeface="Source Sans Pro" panose="020B0503030403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lumMod val="65000"/>
              <a:lumOff val="35000"/>
            </a:schemeClr>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8FEF0-082B-EAC3-1181-61CBCB258A7D}"/>
              </a:ext>
            </a:extLst>
          </p:cNvPr>
          <p:cNvSpPr>
            <a:spLocks noGrp="1"/>
          </p:cNvSpPr>
          <p:nvPr>
            <p:ph idx="1"/>
          </p:nvPr>
        </p:nvSpPr>
        <p:spPr>
          <a:xfrm>
            <a:off x="838200" y="0"/>
            <a:ext cx="10515600" cy="6473951"/>
          </a:xfrm>
        </p:spPr>
        <p:txBody>
          <a:bodyPr anchor="ctr">
            <a:normAutofit/>
          </a:bodyPr>
          <a:lstStyle/>
          <a:p>
            <a:pPr marL="0" indent="0" algn="ctr">
              <a:buNone/>
            </a:pPr>
            <a:r>
              <a:rPr lang="en-US" sz="6000" b="1" dirty="0">
                <a:solidFill>
                  <a:schemeClr val="accent4"/>
                </a:solidFill>
              </a:rPr>
              <a:t>Communicating an </a:t>
            </a:r>
          </a:p>
          <a:p>
            <a:pPr marL="0" indent="0" algn="ctr">
              <a:buNone/>
            </a:pPr>
            <a:r>
              <a:rPr lang="en-US" sz="6000" b="1" dirty="0">
                <a:solidFill>
                  <a:schemeClr val="accent4"/>
                </a:solidFill>
              </a:rPr>
              <a:t>Analytics Project </a:t>
            </a:r>
          </a:p>
        </p:txBody>
      </p:sp>
      <p:sp>
        <p:nvSpPr>
          <p:cNvPr id="2" name="Rectangle 1">
            <a:extLst>
              <a:ext uri="{FF2B5EF4-FFF2-40B4-BE49-F238E27FC236}">
                <a16:creationId xmlns:a16="http://schemas.microsoft.com/office/drawing/2014/main" id="{447A0099-A9E7-5AB2-FCCB-CAA916102327}"/>
              </a:ext>
            </a:extLst>
          </p:cNvPr>
          <p:cNvSpPr/>
          <p:nvPr/>
        </p:nvSpPr>
        <p:spPr>
          <a:xfrm>
            <a:off x="6096000" y="6693904"/>
            <a:ext cx="6096000" cy="230832"/>
          </a:xfrm>
          <a:prstGeom prst="rect">
            <a:avLst/>
          </a:prstGeom>
        </p:spPr>
        <p:txBody>
          <a:bodyPr>
            <a:spAutoFit/>
          </a:bodyPr>
          <a:lstStyle/>
          <a:p>
            <a:pPr algn="r"/>
            <a:r>
              <a:rPr lang="en-US" sz="900" dirty="0">
                <a:solidFill>
                  <a:schemeClr val="bg1">
                    <a:lumMod val="75000"/>
                  </a:schemeClr>
                </a:solidFill>
                <a:latin typeface="Source Sans Pro" panose="020B0503030403020204" pitchFamily="34" charset="0"/>
                <a:ea typeface="Source Sans Pro" panose="020B0503030403020204" pitchFamily="34" charset="0"/>
              </a:rPr>
              <a:t>Copyright 2021, the Board of Regents of the University of Oklahoma.</a:t>
            </a:r>
          </a:p>
        </p:txBody>
      </p:sp>
    </p:spTree>
    <p:extLst>
      <p:ext uri="{BB962C8B-B14F-4D97-AF65-F5344CB8AC3E}">
        <p14:creationId xmlns:p14="http://schemas.microsoft.com/office/powerpoint/2010/main" val="3215726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3A9578-196D-B14C-A457-004207F86D16}"/>
              </a:ext>
            </a:extLst>
          </p:cNvPr>
          <p:cNvSpPr>
            <a:spLocks noGrp="1"/>
          </p:cNvSpPr>
          <p:nvPr>
            <p:ph type="title"/>
          </p:nvPr>
        </p:nvSpPr>
        <p:spPr/>
        <p:txBody>
          <a:bodyPr/>
          <a:lstStyle/>
          <a:p>
            <a:r>
              <a:rPr lang="en-US" sz="4400" b="1" dirty="0"/>
              <a:t>SCENARIO</a:t>
            </a:r>
            <a:endParaRPr lang="en-US" b="1" dirty="0"/>
          </a:p>
        </p:txBody>
      </p:sp>
      <p:sp>
        <p:nvSpPr>
          <p:cNvPr id="3" name="Content Placeholder 2">
            <a:extLst>
              <a:ext uri="{FF2B5EF4-FFF2-40B4-BE49-F238E27FC236}">
                <a16:creationId xmlns:a16="http://schemas.microsoft.com/office/drawing/2014/main" id="{D315DF26-2231-EC4E-AE7A-578FCBC6FD0C}"/>
              </a:ext>
            </a:extLst>
          </p:cNvPr>
          <p:cNvSpPr>
            <a:spLocks noGrp="1"/>
          </p:cNvSpPr>
          <p:nvPr>
            <p:ph idx="1"/>
          </p:nvPr>
        </p:nvSpPr>
        <p:spPr/>
        <p:txBody>
          <a:bodyPr>
            <a:normAutofit/>
          </a:bodyPr>
          <a:lstStyle/>
          <a:p>
            <a:pPr marL="0" indent="0">
              <a:buNone/>
            </a:pPr>
            <a:r>
              <a:rPr lang="en-US" dirty="0"/>
              <a:t>Further investigation revealed that the organization pushed a promotional campaign in early March that featured a compelling cost savings program. Many customers called for further details and were frustrated with long call waiting times. </a:t>
            </a:r>
          </a:p>
          <a:p>
            <a:pPr marL="0" indent="0">
              <a:buNone/>
            </a:pPr>
            <a:r>
              <a:rPr lang="en-US" dirty="0"/>
              <a:t> </a:t>
            </a:r>
          </a:p>
          <a:p>
            <a:pPr marL="0" indent="0">
              <a:buNone/>
            </a:pPr>
            <a:r>
              <a:rPr lang="en-US" b="1" dirty="0"/>
              <a:t>Question</a:t>
            </a:r>
            <a:r>
              <a:rPr lang="en-US" dirty="0"/>
              <a:t>: Which potential audiences would care about this? List them.</a:t>
            </a:r>
          </a:p>
          <a:p>
            <a:pPr marL="0" indent="0">
              <a:buNone/>
            </a:pPr>
            <a:endParaRPr lang="en-US" dirty="0"/>
          </a:p>
        </p:txBody>
      </p:sp>
      <p:sp>
        <p:nvSpPr>
          <p:cNvPr id="7" name="TextBox 6">
            <a:extLst>
              <a:ext uri="{FF2B5EF4-FFF2-40B4-BE49-F238E27FC236}">
                <a16:creationId xmlns:a16="http://schemas.microsoft.com/office/drawing/2014/main" id="{288BF868-2416-1442-98C1-C25B015EE9EF}"/>
              </a:ext>
            </a:extLst>
          </p:cNvPr>
          <p:cNvSpPr txBox="1"/>
          <p:nvPr/>
        </p:nvSpPr>
        <p:spPr>
          <a:xfrm>
            <a:off x="838200" y="5282504"/>
            <a:ext cx="10515600" cy="523220"/>
          </a:xfrm>
          <a:prstGeom prst="rect">
            <a:avLst/>
          </a:prstGeom>
          <a:noFill/>
        </p:spPr>
        <p:txBody>
          <a:bodyPr wrap="square">
            <a:spAutoFit/>
          </a:bodyPr>
          <a:lstStyle/>
          <a:p>
            <a:r>
              <a:rPr lang="en-US" sz="2800" dirty="0">
                <a:solidFill>
                  <a:schemeClr val="accent2"/>
                </a:solidFill>
              </a:rPr>
              <a:t>Call center management, marketing department…</a:t>
            </a:r>
          </a:p>
        </p:txBody>
      </p:sp>
    </p:spTree>
    <p:extLst>
      <p:ext uri="{BB962C8B-B14F-4D97-AF65-F5344CB8AC3E}">
        <p14:creationId xmlns:p14="http://schemas.microsoft.com/office/powerpoint/2010/main" val="436540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3A9578-196D-B14C-A457-004207F86D16}"/>
              </a:ext>
            </a:extLst>
          </p:cNvPr>
          <p:cNvSpPr>
            <a:spLocks noGrp="1"/>
          </p:cNvSpPr>
          <p:nvPr>
            <p:ph type="title"/>
          </p:nvPr>
        </p:nvSpPr>
        <p:spPr/>
        <p:txBody>
          <a:bodyPr>
            <a:normAutofit/>
          </a:bodyPr>
          <a:lstStyle/>
          <a:p>
            <a:r>
              <a:rPr lang="en-US" sz="4400" b="1" dirty="0"/>
              <a:t>SCENARIO</a:t>
            </a:r>
          </a:p>
        </p:txBody>
      </p:sp>
      <p:sp>
        <p:nvSpPr>
          <p:cNvPr id="3" name="Content Placeholder 2">
            <a:extLst>
              <a:ext uri="{FF2B5EF4-FFF2-40B4-BE49-F238E27FC236}">
                <a16:creationId xmlns:a16="http://schemas.microsoft.com/office/drawing/2014/main" id="{D315DF26-2231-EC4E-AE7A-578FCBC6FD0C}"/>
              </a:ext>
            </a:extLst>
          </p:cNvPr>
          <p:cNvSpPr>
            <a:spLocks noGrp="1"/>
          </p:cNvSpPr>
          <p:nvPr>
            <p:ph idx="1"/>
          </p:nvPr>
        </p:nvSpPr>
        <p:spPr>
          <a:xfrm>
            <a:off x="838200" y="1825625"/>
            <a:ext cx="10515600" cy="4328040"/>
          </a:xfrm>
        </p:spPr>
        <p:txBody>
          <a:bodyPr>
            <a:normAutofit/>
          </a:bodyPr>
          <a:lstStyle/>
          <a:p>
            <a:pPr marL="0" lvl="0" indent="0">
              <a:buNone/>
            </a:pPr>
            <a:r>
              <a:rPr lang="en-US" dirty="0"/>
              <a:t>Narrow your list: if you must select a single person to communicate your insights, who is it?</a:t>
            </a:r>
          </a:p>
          <a:p>
            <a:pPr marL="0" lvl="0" indent="0">
              <a:buNone/>
            </a:pPr>
            <a:endParaRPr lang="en-US" dirty="0"/>
          </a:p>
          <a:p>
            <a:pPr marL="0" lvl="0" indent="0">
              <a:buNone/>
            </a:pPr>
            <a:r>
              <a:rPr lang="en-US" dirty="0"/>
              <a:t>What is your recommended action?</a:t>
            </a:r>
          </a:p>
          <a:p>
            <a:pPr lvl="0"/>
            <a:endParaRPr lang="en-US" dirty="0"/>
          </a:p>
          <a:p>
            <a:pPr marL="0" lvl="0" indent="0">
              <a:buNone/>
            </a:pPr>
            <a:r>
              <a:rPr lang="en-US" dirty="0"/>
              <a:t>What is at stake?</a:t>
            </a:r>
          </a:p>
          <a:p>
            <a:pPr lvl="1">
              <a:buFont typeface="Courier New" panose="02070309020205020404" pitchFamily="49" charset="0"/>
              <a:buChar char="o"/>
            </a:pPr>
            <a:r>
              <a:rPr lang="en-US" dirty="0"/>
              <a:t>What are the benefits of taking action?</a:t>
            </a:r>
          </a:p>
          <a:p>
            <a:pPr lvl="1">
              <a:buFont typeface="Courier New" panose="02070309020205020404" pitchFamily="49" charset="0"/>
              <a:buChar char="o"/>
            </a:pPr>
            <a:r>
              <a:rPr lang="en-US" dirty="0"/>
              <a:t>What are the risks of maintaining status quo?</a:t>
            </a:r>
          </a:p>
          <a:p>
            <a:pPr marL="0" indent="0">
              <a:buNone/>
            </a:pPr>
            <a:endParaRPr lang="en-US" dirty="0"/>
          </a:p>
        </p:txBody>
      </p:sp>
    </p:spTree>
    <p:extLst>
      <p:ext uri="{BB962C8B-B14F-4D97-AF65-F5344CB8AC3E}">
        <p14:creationId xmlns:p14="http://schemas.microsoft.com/office/powerpoint/2010/main" val="4033138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8321C-023C-D147-BCA3-528BBCB7A24E}"/>
              </a:ext>
            </a:extLst>
          </p:cNvPr>
          <p:cNvSpPr>
            <a:spLocks noGrp="1"/>
          </p:cNvSpPr>
          <p:nvPr>
            <p:ph type="title"/>
          </p:nvPr>
        </p:nvSpPr>
        <p:spPr/>
        <p:txBody>
          <a:bodyPr>
            <a:normAutofit/>
          </a:bodyPr>
          <a:lstStyle/>
          <a:p>
            <a:r>
              <a:rPr lang="en-US" sz="4400" b="1" dirty="0"/>
              <a:t>FORM YOUR BIG IDEA</a:t>
            </a:r>
          </a:p>
        </p:txBody>
      </p:sp>
      <p:sp>
        <p:nvSpPr>
          <p:cNvPr id="6" name="Content Placeholder 5">
            <a:extLst>
              <a:ext uri="{FF2B5EF4-FFF2-40B4-BE49-F238E27FC236}">
                <a16:creationId xmlns:a16="http://schemas.microsoft.com/office/drawing/2014/main" id="{035A43DB-F8A9-BE4F-93FC-EDF8549EE56C}"/>
              </a:ext>
            </a:extLst>
          </p:cNvPr>
          <p:cNvSpPr>
            <a:spLocks noGrp="1"/>
          </p:cNvSpPr>
          <p:nvPr>
            <p:ph idx="1"/>
          </p:nvPr>
        </p:nvSpPr>
        <p:spPr>
          <a:xfrm>
            <a:off x="838200" y="1825625"/>
            <a:ext cx="10756900" cy="3902075"/>
          </a:xfrm>
        </p:spPr>
        <p:txBody>
          <a:bodyPr>
            <a:normAutofit fontScale="85000" lnSpcReduction="10000"/>
          </a:bodyPr>
          <a:lstStyle/>
          <a:p>
            <a:pPr marL="0" indent="0">
              <a:buNone/>
            </a:pPr>
            <a:r>
              <a:rPr lang="en-US" dirty="0"/>
              <a:t>Who is your audience?</a:t>
            </a:r>
          </a:p>
          <a:p>
            <a:pPr marL="971550" lvl="1" indent="-514350">
              <a:buFont typeface="+mj-lt"/>
              <a:buAutoNum type="arabicPeriod"/>
            </a:pPr>
            <a:r>
              <a:rPr lang="en-US" dirty="0"/>
              <a:t>Primary audience…</a:t>
            </a:r>
            <a:r>
              <a:rPr lang="en-US" dirty="0">
                <a:solidFill>
                  <a:schemeClr val="accent2"/>
                </a:solidFill>
              </a:rPr>
              <a:t>Marketing department and call center management</a:t>
            </a:r>
          </a:p>
          <a:p>
            <a:pPr marL="971550" lvl="1" indent="-514350">
              <a:buFont typeface="+mj-lt"/>
              <a:buAutoNum type="arabicPeriod"/>
            </a:pPr>
            <a:r>
              <a:rPr lang="en-US" dirty="0"/>
              <a:t>Audience motivation…</a:t>
            </a:r>
            <a:r>
              <a:rPr lang="en-US" dirty="0">
                <a:solidFill>
                  <a:schemeClr val="accent2"/>
                </a:solidFill>
              </a:rPr>
              <a:t>Provide strong positive customer experience</a:t>
            </a:r>
          </a:p>
          <a:p>
            <a:pPr marL="971550" lvl="1" indent="-514350">
              <a:buFont typeface="+mj-lt"/>
              <a:buAutoNum type="arabicPeriod"/>
            </a:pPr>
            <a:r>
              <a:rPr lang="en-US" dirty="0"/>
              <a:t>Recommended action?</a:t>
            </a:r>
            <a:r>
              <a:rPr lang="en-US" dirty="0">
                <a:solidFill>
                  <a:schemeClr val="accent1"/>
                </a:solidFill>
              </a:rPr>
              <a:t> </a:t>
            </a:r>
            <a:r>
              <a:rPr lang="en-US" dirty="0">
                <a:solidFill>
                  <a:schemeClr val="accent2"/>
                </a:solidFill>
              </a:rPr>
              <a:t>Increase communication to ensure we meet customer demand</a:t>
            </a:r>
          </a:p>
          <a:p>
            <a:pPr marL="514350" indent="-514350">
              <a:buFont typeface="+mj-lt"/>
              <a:buAutoNum type="arabicPeriod"/>
            </a:pPr>
            <a:endParaRPr lang="en-US" dirty="0"/>
          </a:p>
          <a:p>
            <a:pPr marL="0" indent="0">
              <a:buNone/>
            </a:pPr>
            <a:r>
              <a:rPr lang="en-US" dirty="0"/>
              <a:t>What is at stake?</a:t>
            </a:r>
          </a:p>
          <a:p>
            <a:pPr lvl="1"/>
            <a:r>
              <a:rPr lang="en-US" dirty="0"/>
              <a:t>Benefits…</a:t>
            </a:r>
            <a:r>
              <a:rPr lang="en-US" dirty="0">
                <a:solidFill>
                  <a:schemeClr val="accent2"/>
                </a:solidFill>
              </a:rPr>
              <a:t>More informed customers and more satisfied customers</a:t>
            </a:r>
          </a:p>
          <a:p>
            <a:pPr lvl="1"/>
            <a:r>
              <a:rPr lang="en-US" dirty="0"/>
              <a:t>Risks…</a:t>
            </a:r>
            <a:r>
              <a:rPr lang="en-US" dirty="0">
                <a:solidFill>
                  <a:schemeClr val="accent2"/>
                </a:solidFill>
              </a:rPr>
              <a:t>Fewer customers taking advantage of the promo; decrease in customer satisfaction</a:t>
            </a:r>
          </a:p>
          <a:p>
            <a:pPr marL="457200" lvl="1" indent="0">
              <a:buNone/>
            </a:pPr>
            <a:endParaRPr lang="en-US" dirty="0"/>
          </a:p>
          <a:p>
            <a:pPr marL="0" indent="0">
              <a:buNone/>
            </a:pPr>
            <a:r>
              <a:rPr lang="en-US" dirty="0"/>
              <a:t>In a single, complete sentence: (1) articulate your point of view, and (2) convey the stakes.</a:t>
            </a:r>
          </a:p>
          <a:p>
            <a:pPr marL="0" indent="0">
              <a:buNone/>
            </a:pPr>
            <a:endParaRPr lang="en-US" dirty="0"/>
          </a:p>
        </p:txBody>
      </p:sp>
      <p:sp>
        <p:nvSpPr>
          <p:cNvPr id="3" name="Right Arrow 2">
            <a:extLst>
              <a:ext uri="{FF2B5EF4-FFF2-40B4-BE49-F238E27FC236}">
                <a16:creationId xmlns:a16="http://schemas.microsoft.com/office/drawing/2014/main" id="{D11DD263-0B81-BB44-B26F-34E38AC8A24C}"/>
              </a:ext>
            </a:extLst>
          </p:cNvPr>
          <p:cNvSpPr/>
          <p:nvPr/>
        </p:nvSpPr>
        <p:spPr>
          <a:xfrm>
            <a:off x="838200" y="5831933"/>
            <a:ext cx="660400" cy="4318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155ED5B-5E23-4746-8738-8BD3869AFD66}"/>
              </a:ext>
            </a:extLst>
          </p:cNvPr>
          <p:cNvSpPr txBox="1"/>
          <p:nvPr/>
        </p:nvSpPr>
        <p:spPr>
          <a:xfrm>
            <a:off x="1601745" y="5570779"/>
            <a:ext cx="9581120" cy="954107"/>
          </a:xfrm>
          <a:prstGeom prst="rect">
            <a:avLst/>
          </a:prstGeom>
          <a:noFill/>
        </p:spPr>
        <p:txBody>
          <a:bodyPr wrap="square">
            <a:spAutoFit/>
          </a:bodyPr>
          <a:lstStyle/>
          <a:p>
            <a:r>
              <a:rPr lang="en-US" sz="2800" dirty="0">
                <a:solidFill>
                  <a:schemeClr val="accent2"/>
                </a:solidFill>
              </a:rPr>
              <a:t>Improving communication between departments will help ensure customers remain informed and satisfied. </a:t>
            </a:r>
          </a:p>
        </p:txBody>
      </p:sp>
    </p:spTree>
    <p:extLst>
      <p:ext uri="{BB962C8B-B14F-4D97-AF65-F5344CB8AC3E}">
        <p14:creationId xmlns:p14="http://schemas.microsoft.com/office/powerpoint/2010/main" val="199489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74DBB-534E-8C48-ABE5-32955415A842}"/>
              </a:ext>
            </a:extLst>
          </p:cNvPr>
          <p:cNvSpPr>
            <a:spLocks noGrp="1"/>
          </p:cNvSpPr>
          <p:nvPr>
            <p:ph type="title"/>
          </p:nvPr>
        </p:nvSpPr>
        <p:spPr/>
        <p:txBody>
          <a:bodyPr>
            <a:normAutofit/>
          </a:bodyPr>
          <a:lstStyle/>
          <a:p>
            <a:r>
              <a:rPr lang="en-US" sz="4400" b="1" dirty="0"/>
              <a:t>DISCUSSION</a:t>
            </a:r>
          </a:p>
        </p:txBody>
      </p:sp>
      <p:sp>
        <p:nvSpPr>
          <p:cNvPr id="6" name="Content Placeholder 5">
            <a:extLst>
              <a:ext uri="{FF2B5EF4-FFF2-40B4-BE49-F238E27FC236}">
                <a16:creationId xmlns:a16="http://schemas.microsoft.com/office/drawing/2014/main" id="{CD13B6B3-27F0-744E-9004-CE5927825291}"/>
              </a:ext>
            </a:extLst>
          </p:cNvPr>
          <p:cNvSpPr>
            <a:spLocks noGrp="1"/>
          </p:cNvSpPr>
          <p:nvPr>
            <p:ph idx="1"/>
          </p:nvPr>
        </p:nvSpPr>
        <p:spPr>
          <a:xfrm>
            <a:off x="838200" y="1825625"/>
            <a:ext cx="10515600" cy="4158486"/>
          </a:xfrm>
        </p:spPr>
        <p:txBody>
          <a:bodyPr/>
          <a:lstStyle/>
          <a:p>
            <a:r>
              <a:rPr lang="en-US" dirty="0"/>
              <a:t>How can you take the various needs of your audience into account when communicating with your data?</a:t>
            </a:r>
          </a:p>
          <a:p>
            <a:r>
              <a:rPr lang="en-US" dirty="0"/>
              <a:t>Have you communicated with a mixed audience? How can you set yourself up for success when communicating with multiple groups?</a:t>
            </a:r>
          </a:p>
          <a:p>
            <a:r>
              <a:rPr lang="en-US" dirty="0"/>
              <a:t>What tools do you know of that might be good alternatives to sticky notes?</a:t>
            </a:r>
          </a:p>
          <a:p>
            <a:r>
              <a:rPr lang="en-US" dirty="0"/>
              <a:t>Are there different processes (or components) that you’ve used in the past that might be a helpful alternative to (or used in conjunction with) the process we’ve just discussed?</a:t>
            </a:r>
          </a:p>
        </p:txBody>
      </p:sp>
    </p:spTree>
    <p:extLst>
      <p:ext uri="{BB962C8B-B14F-4D97-AF65-F5344CB8AC3E}">
        <p14:creationId xmlns:p14="http://schemas.microsoft.com/office/powerpoint/2010/main" val="1290375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7B934-3A2A-E44A-B7F8-80F0EE310343}"/>
              </a:ext>
            </a:extLst>
          </p:cNvPr>
          <p:cNvSpPr>
            <a:spLocks noGrp="1"/>
          </p:cNvSpPr>
          <p:nvPr>
            <p:ph type="title"/>
          </p:nvPr>
        </p:nvSpPr>
        <p:spPr/>
        <p:txBody>
          <a:bodyPr>
            <a:normAutofit/>
          </a:bodyPr>
          <a:lstStyle/>
          <a:p>
            <a:r>
              <a:rPr lang="en-US" sz="4400" b="1" dirty="0"/>
              <a:t>TELLING A STORY</a:t>
            </a:r>
          </a:p>
        </p:txBody>
      </p:sp>
      <p:sp>
        <p:nvSpPr>
          <p:cNvPr id="3" name="Content Placeholder 2">
            <a:extLst>
              <a:ext uri="{FF2B5EF4-FFF2-40B4-BE49-F238E27FC236}">
                <a16:creationId xmlns:a16="http://schemas.microsoft.com/office/drawing/2014/main" id="{05B2DA7B-9E8E-224E-8817-0C56DDBD4633}"/>
              </a:ext>
            </a:extLst>
          </p:cNvPr>
          <p:cNvSpPr>
            <a:spLocks noGrp="1"/>
          </p:cNvSpPr>
          <p:nvPr>
            <p:ph idx="1"/>
          </p:nvPr>
        </p:nvSpPr>
        <p:spPr>
          <a:xfrm>
            <a:off x="838200" y="1825625"/>
            <a:ext cx="10515600" cy="4451607"/>
          </a:xfrm>
        </p:spPr>
        <p:txBody>
          <a:bodyPr>
            <a:normAutofit lnSpcReduction="10000"/>
          </a:bodyPr>
          <a:lstStyle/>
          <a:p>
            <a:pPr marL="0" indent="0">
              <a:buNone/>
            </a:pPr>
            <a:r>
              <a:rPr lang="en-US" dirty="0"/>
              <a:t>A story is a set of observations, facts, or events that are presented in a specific order such that they create an emotional reaction in the audience. It has a </a:t>
            </a:r>
            <a:r>
              <a:rPr lang="en-US" dirty="0">
                <a:solidFill>
                  <a:schemeClr val="accent2"/>
                </a:solidFill>
              </a:rPr>
              <a:t>narrative arc</a:t>
            </a:r>
            <a:r>
              <a:rPr lang="en-US" dirty="0"/>
              <a:t>.</a:t>
            </a:r>
          </a:p>
          <a:p>
            <a:pPr marL="0" indent="0">
              <a:buNone/>
            </a:pPr>
            <a:endParaRPr lang="en-US" dirty="0"/>
          </a:p>
          <a:p>
            <a:pPr marL="0" indent="0">
              <a:buNone/>
            </a:pPr>
            <a:r>
              <a:rPr lang="en-US" dirty="0"/>
              <a:t>Set up your story – consider the…</a:t>
            </a:r>
          </a:p>
          <a:p>
            <a:pPr lvl="1">
              <a:buFont typeface="Courier New" panose="02070309020205020404" pitchFamily="49" charset="0"/>
              <a:buChar char="o"/>
            </a:pPr>
            <a:r>
              <a:rPr lang="en-US" dirty="0"/>
              <a:t>Setting – when/where does the story take place?</a:t>
            </a:r>
          </a:p>
          <a:p>
            <a:pPr lvl="1">
              <a:buFont typeface="Courier New" panose="02070309020205020404" pitchFamily="49" charset="0"/>
              <a:buChar char="o"/>
            </a:pPr>
            <a:r>
              <a:rPr lang="en-US" dirty="0"/>
              <a:t>Main character(s) – who is driving the action?</a:t>
            </a:r>
          </a:p>
          <a:p>
            <a:pPr lvl="1">
              <a:buFont typeface="Courier New" panose="02070309020205020404" pitchFamily="49" charset="0"/>
              <a:buChar char="o"/>
            </a:pPr>
            <a:r>
              <a:rPr lang="en-US" dirty="0"/>
              <a:t>Imbalance – why is action necessary?</a:t>
            </a:r>
          </a:p>
          <a:p>
            <a:pPr lvl="1">
              <a:buFont typeface="Courier New" panose="02070309020205020404" pitchFamily="49" charset="0"/>
              <a:buChar char="o"/>
            </a:pPr>
            <a:r>
              <a:rPr lang="en-US" dirty="0"/>
              <a:t>Balance – what change can help restore balance?</a:t>
            </a:r>
          </a:p>
          <a:p>
            <a:pPr lvl="1">
              <a:buFont typeface="Courier New" panose="02070309020205020404" pitchFamily="49" charset="0"/>
              <a:buChar char="o"/>
            </a:pPr>
            <a:r>
              <a:rPr lang="en-US" dirty="0"/>
              <a:t>Solution – how can you/your audience bring about the recommended change?</a:t>
            </a:r>
          </a:p>
          <a:p>
            <a:endParaRPr lang="en-US" u="sng" dirty="0">
              <a:sym typeface="Wingdings" pitchFamily="2" charset="2"/>
            </a:endParaRPr>
          </a:p>
        </p:txBody>
      </p:sp>
    </p:spTree>
    <p:extLst>
      <p:ext uri="{BB962C8B-B14F-4D97-AF65-F5344CB8AC3E}">
        <p14:creationId xmlns:p14="http://schemas.microsoft.com/office/powerpoint/2010/main" val="1068018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olorful art materials">
            <a:extLst>
              <a:ext uri="{FF2B5EF4-FFF2-40B4-BE49-F238E27FC236}">
                <a16:creationId xmlns:a16="http://schemas.microsoft.com/office/drawing/2014/main" id="{E9740CA4-E17B-6F47-9FB9-E10EDF40EDE2}"/>
              </a:ext>
            </a:extLst>
          </p:cNvPr>
          <p:cNvPicPr>
            <a:picLocks noChangeAspect="1"/>
          </p:cNvPicPr>
          <p:nvPr/>
        </p:nvPicPr>
        <p:blipFill>
          <a:blip r:embed="rId3">
            <a:alphaModFix amt="22000"/>
          </a:blip>
          <a:stretch>
            <a:fillRect/>
          </a:stretch>
        </p:blipFill>
        <p:spPr>
          <a:xfrm>
            <a:off x="4940300" y="2358496"/>
            <a:ext cx="5727700" cy="3818467"/>
          </a:xfrm>
          <a:prstGeom prst="rect">
            <a:avLst/>
          </a:prstGeom>
        </p:spPr>
      </p:pic>
      <p:sp>
        <p:nvSpPr>
          <p:cNvPr id="2" name="Title 1">
            <a:extLst>
              <a:ext uri="{FF2B5EF4-FFF2-40B4-BE49-F238E27FC236}">
                <a16:creationId xmlns:a16="http://schemas.microsoft.com/office/drawing/2014/main" id="{0DAB1BF9-48D5-534B-9C64-B4C5547364C5}"/>
              </a:ext>
            </a:extLst>
          </p:cNvPr>
          <p:cNvSpPr>
            <a:spLocks noGrp="1"/>
          </p:cNvSpPr>
          <p:nvPr>
            <p:ph type="title"/>
          </p:nvPr>
        </p:nvSpPr>
        <p:spPr/>
        <p:txBody>
          <a:bodyPr/>
          <a:lstStyle/>
          <a:p>
            <a:r>
              <a:rPr lang="en-US" dirty="0"/>
              <a:t>STORYBOARDING</a:t>
            </a:r>
          </a:p>
        </p:txBody>
      </p:sp>
      <p:sp>
        <p:nvSpPr>
          <p:cNvPr id="5" name="Content Placeholder 4">
            <a:extLst>
              <a:ext uri="{FF2B5EF4-FFF2-40B4-BE49-F238E27FC236}">
                <a16:creationId xmlns:a16="http://schemas.microsoft.com/office/drawing/2014/main" id="{EF700F19-8F9D-4540-9D76-CB74E2379F19}"/>
              </a:ext>
            </a:extLst>
          </p:cNvPr>
          <p:cNvSpPr>
            <a:spLocks noGrp="1"/>
          </p:cNvSpPr>
          <p:nvPr>
            <p:ph sz="half" idx="1"/>
          </p:nvPr>
        </p:nvSpPr>
        <p:spPr>
          <a:xfrm>
            <a:off x="838199" y="1825625"/>
            <a:ext cx="10515599" cy="3818467"/>
          </a:xfrm>
        </p:spPr>
        <p:txBody>
          <a:bodyPr>
            <a:normAutofit/>
          </a:bodyPr>
          <a:lstStyle/>
          <a:p>
            <a:pPr marL="0" indent="0">
              <a:buNone/>
            </a:pPr>
            <a:r>
              <a:rPr lang="en-US" dirty="0"/>
              <a:t>A storyboard is a visual outline of your content in a low-tech format.</a:t>
            </a:r>
          </a:p>
          <a:p>
            <a:pPr marL="0" indent="0">
              <a:buNone/>
            </a:pPr>
            <a:endParaRPr lang="en-US" dirty="0"/>
          </a:p>
          <a:p>
            <a:pPr marL="0" indent="0">
              <a:buNone/>
            </a:pPr>
            <a:r>
              <a:rPr lang="en-US" u="sng" dirty="0"/>
              <a:t>Steps</a:t>
            </a:r>
            <a:r>
              <a:rPr lang="en-US" dirty="0"/>
              <a:t> </a:t>
            </a:r>
          </a:p>
          <a:p>
            <a:pPr marL="514350" indent="-514350">
              <a:buAutoNum type="arabicPeriod"/>
            </a:pPr>
            <a:r>
              <a:rPr lang="en-US" dirty="0"/>
              <a:t>Brainstorm</a:t>
            </a:r>
          </a:p>
          <a:p>
            <a:pPr marL="514350" indent="-514350">
              <a:buAutoNum type="arabicPeriod"/>
            </a:pPr>
            <a:r>
              <a:rPr lang="en-US" dirty="0"/>
              <a:t>Edit</a:t>
            </a:r>
          </a:p>
          <a:p>
            <a:pPr marL="514350" indent="-514350">
              <a:buAutoNum type="arabicPeriod"/>
            </a:pPr>
            <a:r>
              <a:rPr lang="en-US" dirty="0"/>
              <a:t>Get feedback</a:t>
            </a:r>
          </a:p>
        </p:txBody>
      </p:sp>
      <p:sp>
        <p:nvSpPr>
          <p:cNvPr id="6" name="Content Placeholder 5">
            <a:extLst>
              <a:ext uri="{FF2B5EF4-FFF2-40B4-BE49-F238E27FC236}">
                <a16:creationId xmlns:a16="http://schemas.microsoft.com/office/drawing/2014/main" id="{560E9E86-E0DA-F74F-A366-8D0922567FD7}"/>
              </a:ext>
            </a:extLst>
          </p:cNvPr>
          <p:cNvSpPr>
            <a:spLocks noGrp="1"/>
          </p:cNvSpPr>
          <p:nvPr>
            <p:ph sz="half" idx="2"/>
          </p:nvPr>
        </p:nvSpPr>
        <p:spPr>
          <a:xfrm>
            <a:off x="5642815" y="3181639"/>
            <a:ext cx="4322669" cy="2172180"/>
          </a:xfrm>
        </p:spPr>
        <p:txBody>
          <a:bodyPr>
            <a:normAutofit/>
          </a:bodyPr>
          <a:lstStyle/>
          <a:p>
            <a:pPr marL="0" indent="0">
              <a:buNone/>
            </a:pPr>
            <a:r>
              <a:rPr lang="en-US" dirty="0">
                <a:solidFill>
                  <a:schemeClr val="tx1">
                    <a:lumMod val="75000"/>
                    <a:lumOff val="25000"/>
                  </a:schemeClr>
                </a:solidFill>
              </a:rPr>
              <a:t>Sticky notes</a:t>
            </a:r>
          </a:p>
          <a:p>
            <a:pPr lvl="1"/>
            <a:r>
              <a:rPr lang="en-US" dirty="0">
                <a:solidFill>
                  <a:schemeClr val="tx1">
                    <a:lumMod val="75000"/>
                    <a:lumOff val="25000"/>
                  </a:schemeClr>
                </a:solidFill>
              </a:rPr>
              <a:t>Avoid attachment</a:t>
            </a:r>
          </a:p>
          <a:p>
            <a:pPr lvl="1"/>
            <a:r>
              <a:rPr lang="en-US" dirty="0">
                <a:solidFill>
                  <a:schemeClr val="tx1">
                    <a:lumMod val="75000"/>
                    <a:lumOff val="25000"/>
                  </a:schemeClr>
                </a:solidFill>
              </a:rPr>
              <a:t>Force concise articulation</a:t>
            </a:r>
          </a:p>
          <a:p>
            <a:pPr lvl="1"/>
            <a:r>
              <a:rPr lang="en-US" dirty="0">
                <a:solidFill>
                  <a:schemeClr val="tx1">
                    <a:lumMod val="75000"/>
                    <a:lumOff val="25000"/>
                  </a:schemeClr>
                </a:solidFill>
              </a:rPr>
              <a:t>Easily rearrange story flow</a:t>
            </a:r>
          </a:p>
          <a:p>
            <a:pPr lvl="1"/>
            <a:endParaRPr lang="en-US" dirty="0"/>
          </a:p>
        </p:txBody>
      </p:sp>
    </p:spTree>
    <p:extLst>
      <p:ext uri="{BB962C8B-B14F-4D97-AF65-F5344CB8AC3E}">
        <p14:creationId xmlns:p14="http://schemas.microsoft.com/office/powerpoint/2010/main" val="1523006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21">
            <a:extLst>
              <a:ext uri="{FF2B5EF4-FFF2-40B4-BE49-F238E27FC236}">
                <a16:creationId xmlns:a16="http://schemas.microsoft.com/office/drawing/2014/main" id="{DC5F2C8C-9F0D-4249-BFFB-8AF65DBAB84B}"/>
              </a:ext>
            </a:extLst>
          </p:cNvPr>
          <p:cNvPicPr>
            <a:picLocks noGrp="1" noChangeAspect="1"/>
          </p:cNvPicPr>
          <p:nvPr>
            <p:ph sz="half" idx="2"/>
          </p:nvPr>
        </p:nvPicPr>
        <p:blipFill>
          <a:blip r:embed="rId2"/>
          <a:stretch>
            <a:fillRect/>
          </a:stretch>
        </p:blipFill>
        <p:spPr>
          <a:xfrm>
            <a:off x="6172202" y="1615893"/>
            <a:ext cx="5542570" cy="4437244"/>
          </a:xfrm>
        </p:spPr>
      </p:pic>
      <p:pic>
        <p:nvPicPr>
          <p:cNvPr id="20" name="Content Placeholder 19" descr="A screen shot of a document&#10;&#10;Description automatically generated">
            <a:extLst>
              <a:ext uri="{FF2B5EF4-FFF2-40B4-BE49-F238E27FC236}">
                <a16:creationId xmlns:a16="http://schemas.microsoft.com/office/drawing/2014/main" id="{B63676C2-ACFA-2C4D-83B2-0A2975228C50}"/>
              </a:ext>
            </a:extLst>
          </p:cNvPr>
          <p:cNvPicPr>
            <a:picLocks noGrp="1" noChangeAspect="1"/>
          </p:cNvPicPr>
          <p:nvPr>
            <p:ph sz="half" idx="1"/>
          </p:nvPr>
        </p:nvPicPr>
        <p:blipFill>
          <a:blip r:embed="rId3"/>
          <a:stretch>
            <a:fillRect/>
          </a:stretch>
        </p:blipFill>
        <p:spPr>
          <a:xfrm>
            <a:off x="477230" y="804862"/>
            <a:ext cx="5542570" cy="5248275"/>
          </a:xfrm>
        </p:spPr>
      </p:pic>
      <p:sp>
        <p:nvSpPr>
          <p:cNvPr id="23" name="TextBox 22">
            <a:extLst>
              <a:ext uri="{FF2B5EF4-FFF2-40B4-BE49-F238E27FC236}">
                <a16:creationId xmlns:a16="http://schemas.microsoft.com/office/drawing/2014/main" id="{4741E860-389E-6541-9D4E-293A03FE9C6E}"/>
              </a:ext>
            </a:extLst>
          </p:cNvPr>
          <p:cNvSpPr txBox="1"/>
          <p:nvPr/>
        </p:nvSpPr>
        <p:spPr>
          <a:xfrm>
            <a:off x="7385750" y="636300"/>
            <a:ext cx="3250121" cy="584775"/>
          </a:xfrm>
          <a:prstGeom prst="rect">
            <a:avLst/>
          </a:prstGeom>
          <a:noFill/>
        </p:spPr>
        <p:txBody>
          <a:bodyPr wrap="none" rtlCol="0">
            <a:spAutoFit/>
          </a:bodyPr>
          <a:lstStyle/>
          <a:p>
            <a:r>
              <a:rPr lang="en-US" sz="3200" dirty="0">
                <a:solidFill>
                  <a:schemeClr val="tx1">
                    <a:lumMod val="65000"/>
                    <a:lumOff val="35000"/>
                  </a:schemeClr>
                </a:solidFill>
              </a:rPr>
              <a:t>List       Storyboard</a:t>
            </a:r>
          </a:p>
        </p:txBody>
      </p:sp>
      <p:sp>
        <p:nvSpPr>
          <p:cNvPr id="2" name="Right Arrow 1">
            <a:extLst>
              <a:ext uri="{FF2B5EF4-FFF2-40B4-BE49-F238E27FC236}">
                <a16:creationId xmlns:a16="http://schemas.microsoft.com/office/drawing/2014/main" id="{BAB9711A-8797-EA42-AD81-B4B87A6B47DB}"/>
              </a:ext>
            </a:extLst>
          </p:cNvPr>
          <p:cNvSpPr/>
          <p:nvPr/>
        </p:nvSpPr>
        <p:spPr>
          <a:xfrm>
            <a:off x="8167815" y="768885"/>
            <a:ext cx="420130" cy="31960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1291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758A-51AF-DB47-B3B9-C4C0A6185513}"/>
              </a:ext>
            </a:extLst>
          </p:cNvPr>
          <p:cNvSpPr>
            <a:spLocks noGrp="1"/>
          </p:cNvSpPr>
          <p:nvPr>
            <p:ph type="title"/>
          </p:nvPr>
        </p:nvSpPr>
        <p:spPr/>
        <p:txBody>
          <a:bodyPr>
            <a:normAutofit/>
          </a:bodyPr>
          <a:lstStyle/>
          <a:p>
            <a:r>
              <a:rPr lang="en-US" sz="4400" b="1" dirty="0"/>
              <a:t>IMPROVE YOUR STORY</a:t>
            </a:r>
          </a:p>
        </p:txBody>
      </p:sp>
      <p:sp>
        <p:nvSpPr>
          <p:cNvPr id="5" name="Text Placeholder 4">
            <a:extLst>
              <a:ext uri="{FF2B5EF4-FFF2-40B4-BE49-F238E27FC236}">
                <a16:creationId xmlns:a16="http://schemas.microsoft.com/office/drawing/2014/main" id="{ECB83E2B-221D-0E4B-838A-C74B7B7095CE}"/>
              </a:ext>
            </a:extLst>
          </p:cNvPr>
          <p:cNvSpPr>
            <a:spLocks noGrp="1"/>
          </p:cNvSpPr>
          <p:nvPr>
            <p:ph type="body" idx="1"/>
          </p:nvPr>
        </p:nvSpPr>
        <p:spPr>
          <a:xfrm>
            <a:off x="839788" y="1681163"/>
            <a:ext cx="5157787" cy="592137"/>
          </a:xfrm>
        </p:spPr>
        <p:txBody>
          <a:bodyPr>
            <a:normAutofit/>
          </a:bodyPr>
          <a:lstStyle/>
          <a:p>
            <a:r>
              <a:rPr lang="en-US" sz="3200" dirty="0"/>
              <a:t>Ensure your story is clear</a:t>
            </a:r>
          </a:p>
        </p:txBody>
      </p:sp>
      <p:sp>
        <p:nvSpPr>
          <p:cNvPr id="3" name="Content Placeholder 2">
            <a:extLst>
              <a:ext uri="{FF2B5EF4-FFF2-40B4-BE49-F238E27FC236}">
                <a16:creationId xmlns:a16="http://schemas.microsoft.com/office/drawing/2014/main" id="{D5423379-989F-0047-B30D-20E64ED1F921}"/>
              </a:ext>
            </a:extLst>
          </p:cNvPr>
          <p:cNvSpPr>
            <a:spLocks noGrp="1"/>
          </p:cNvSpPr>
          <p:nvPr>
            <p:ph sz="half" idx="2"/>
          </p:nvPr>
        </p:nvSpPr>
        <p:spPr>
          <a:xfrm>
            <a:off x="839788" y="2505074"/>
            <a:ext cx="5157787" cy="3743325"/>
          </a:xfrm>
        </p:spPr>
        <p:txBody>
          <a:bodyPr>
            <a:normAutofit/>
          </a:bodyPr>
          <a:lstStyle/>
          <a:p>
            <a:r>
              <a:rPr lang="en-US" sz="2900" dirty="0"/>
              <a:t>Horizontal logic</a:t>
            </a:r>
            <a:endParaRPr lang="en-US" sz="2600" dirty="0"/>
          </a:p>
          <a:p>
            <a:r>
              <a:rPr lang="en-US" sz="2900" dirty="0"/>
              <a:t>Vertical logic</a:t>
            </a:r>
            <a:endParaRPr lang="en-US" sz="2600" dirty="0"/>
          </a:p>
          <a:p>
            <a:r>
              <a:rPr lang="en-US" sz="2900" dirty="0"/>
              <a:t>Reverse Storyboarding</a:t>
            </a:r>
            <a:endParaRPr lang="en-US" sz="3200" dirty="0"/>
          </a:p>
          <a:p>
            <a:r>
              <a:rPr lang="en-US" dirty="0"/>
              <a:t>Fresh Perspective</a:t>
            </a:r>
            <a:endParaRPr lang="en-US" sz="2300" dirty="0"/>
          </a:p>
        </p:txBody>
      </p:sp>
      <p:sp>
        <p:nvSpPr>
          <p:cNvPr id="6" name="Text Placeholder 5">
            <a:extLst>
              <a:ext uri="{FF2B5EF4-FFF2-40B4-BE49-F238E27FC236}">
                <a16:creationId xmlns:a16="http://schemas.microsoft.com/office/drawing/2014/main" id="{5626D13E-1090-AB48-B60C-019E8A843536}"/>
              </a:ext>
            </a:extLst>
          </p:cNvPr>
          <p:cNvSpPr>
            <a:spLocks noGrp="1"/>
          </p:cNvSpPr>
          <p:nvPr>
            <p:ph type="body" sz="quarter" idx="3"/>
          </p:nvPr>
        </p:nvSpPr>
        <p:spPr>
          <a:xfrm>
            <a:off x="6172200" y="1681163"/>
            <a:ext cx="5183188" cy="592137"/>
          </a:xfrm>
        </p:spPr>
        <p:txBody>
          <a:bodyPr>
            <a:normAutofit/>
          </a:bodyPr>
          <a:lstStyle/>
          <a:p>
            <a:r>
              <a:rPr lang="en-US" sz="3200" dirty="0"/>
              <a:t>Use Repetition</a:t>
            </a:r>
          </a:p>
        </p:txBody>
      </p:sp>
      <p:sp>
        <p:nvSpPr>
          <p:cNvPr id="7" name="Content Placeholder 6">
            <a:extLst>
              <a:ext uri="{FF2B5EF4-FFF2-40B4-BE49-F238E27FC236}">
                <a16:creationId xmlns:a16="http://schemas.microsoft.com/office/drawing/2014/main" id="{27223882-FD2D-454D-937F-BC4276F8E5A1}"/>
              </a:ext>
            </a:extLst>
          </p:cNvPr>
          <p:cNvSpPr>
            <a:spLocks noGrp="1"/>
          </p:cNvSpPr>
          <p:nvPr>
            <p:ph sz="quarter" idx="4"/>
          </p:nvPr>
        </p:nvSpPr>
        <p:spPr>
          <a:xfrm>
            <a:off x="6172200" y="2505075"/>
            <a:ext cx="5183188" cy="3743324"/>
          </a:xfrm>
        </p:spPr>
        <p:txBody>
          <a:bodyPr/>
          <a:lstStyle/>
          <a:p>
            <a:r>
              <a:rPr lang="en-US" dirty="0"/>
              <a:t>Help move information from short-term to long-term memory.</a:t>
            </a:r>
          </a:p>
          <a:p>
            <a:r>
              <a:rPr lang="en-US" dirty="0"/>
              <a:t>Bing - Bang - Bongo</a:t>
            </a:r>
          </a:p>
          <a:p>
            <a:pPr marL="0" indent="0">
              <a:buNone/>
            </a:pPr>
            <a:endParaRPr lang="en-US" dirty="0"/>
          </a:p>
        </p:txBody>
      </p:sp>
      <p:sp>
        <p:nvSpPr>
          <p:cNvPr id="4" name="Slide Number Placeholder 3">
            <a:extLst>
              <a:ext uri="{FF2B5EF4-FFF2-40B4-BE49-F238E27FC236}">
                <a16:creationId xmlns:a16="http://schemas.microsoft.com/office/drawing/2014/main" id="{A4696476-4E75-364D-AE37-4B3AE18FC643}"/>
              </a:ext>
            </a:extLst>
          </p:cNvPr>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530B88-1A2A-C741-B5D2-735B365D7051}" type="slidenum">
              <a:rPr lang="en-US" smtClean="0"/>
              <a:pPr/>
              <a:t>17</a:t>
            </a:fld>
            <a:endParaRPr lang="en-US"/>
          </a:p>
        </p:txBody>
      </p:sp>
    </p:spTree>
    <p:extLst>
      <p:ext uri="{BB962C8B-B14F-4D97-AF65-F5344CB8AC3E}">
        <p14:creationId xmlns:p14="http://schemas.microsoft.com/office/powerpoint/2010/main" val="3536965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9BF7F-A8D7-B747-9264-EED402E5F07F}"/>
              </a:ext>
            </a:extLst>
          </p:cNvPr>
          <p:cNvSpPr>
            <a:spLocks noGrp="1"/>
          </p:cNvSpPr>
          <p:nvPr>
            <p:ph type="title"/>
          </p:nvPr>
        </p:nvSpPr>
        <p:spPr>
          <a:xfrm>
            <a:off x="643467" y="321734"/>
            <a:ext cx="4970877" cy="1135737"/>
          </a:xfrm>
        </p:spPr>
        <p:txBody>
          <a:bodyPr>
            <a:normAutofit/>
          </a:bodyPr>
          <a:lstStyle/>
          <a:p>
            <a:r>
              <a:rPr lang="en-US" sz="4400" b="1" dirty="0"/>
              <a:t>SUMMARY</a:t>
            </a:r>
          </a:p>
        </p:txBody>
      </p:sp>
      <p:sp>
        <p:nvSpPr>
          <p:cNvPr id="3" name="Content Placeholder 2">
            <a:extLst>
              <a:ext uri="{FF2B5EF4-FFF2-40B4-BE49-F238E27FC236}">
                <a16:creationId xmlns:a16="http://schemas.microsoft.com/office/drawing/2014/main" id="{368F02ED-7183-A946-9ACE-623D6958DDC6}"/>
              </a:ext>
            </a:extLst>
          </p:cNvPr>
          <p:cNvSpPr>
            <a:spLocks noGrp="1"/>
          </p:cNvSpPr>
          <p:nvPr>
            <p:ph idx="1"/>
          </p:nvPr>
        </p:nvSpPr>
        <p:spPr>
          <a:xfrm>
            <a:off x="643468" y="1782981"/>
            <a:ext cx="4970877" cy="4393982"/>
          </a:xfrm>
        </p:spPr>
        <p:txBody>
          <a:bodyPr>
            <a:normAutofit/>
          </a:bodyPr>
          <a:lstStyle/>
          <a:p>
            <a:pPr marL="0" indent="0">
              <a:buNone/>
            </a:pPr>
            <a:r>
              <a:rPr lang="en-US" sz="2400" dirty="0"/>
              <a:t>Be aware of context</a:t>
            </a:r>
          </a:p>
          <a:p>
            <a:pPr marL="0" indent="0">
              <a:buNone/>
            </a:pPr>
            <a:endParaRPr lang="en-US" sz="2400" dirty="0"/>
          </a:p>
          <a:p>
            <a:pPr marL="0" indent="0">
              <a:buNone/>
            </a:pPr>
            <a:r>
              <a:rPr lang="en-US" sz="2400" dirty="0"/>
              <a:t>Know you audience</a:t>
            </a:r>
          </a:p>
          <a:p>
            <a:pPr marL="0" indent="0">
              <a:buNone/>
            </a:pPr>
            <a:endParaRPr lang="en-US" sz="1900" dirty="0"/>
          </a:p>
          <a:p>
            <a:pPr marL="0" indent="0">
              <a:buNone/>
            </a:pPr>
            <a:r>
              <a:rPr lang="en-US" sz="2400" dirty="0"/>
              <a:t>Focus your message: Big Idea</a:t>
            </a:r>
          </a:p>
          <a:p>
            <a:pPr marL="457200" lvl="1" indent="0">
              <a:buNone/>
            </a:pPr>
            <a:endParaRPr lang="en-US" sz="1900" dirty="0"/>
          </a:p>
          <a:p>
            <a:pPr marL="0" indent="0">
              <a:buNone/>
            </a:pPr>
            <a:r>
              <a:rPr lang="en-US" sz="2400" dirty="0"/>
              <a:t>Tell a story</a:t>
            </a:r>
          </a:p>
          <a:p>
            <a:pPr lvl="1"/>
            <a:r>
              <a:rPr lang="en-US" sz="1900" dirty="0"/>
              <a:t>Narrative arc (storyboarding)</a:t>
            </a:r>
          </a:p>
          <a:p>
            <a:pPr lvl="1"/>
            <a:r>
              <a:rPr lang="en-US" sz="1900" dirty="0"/>
              <a:t>Repetition</a:t>
            </a:r>
          </a:p>
          <a:p>
            <a:pPr lvl="1"/>
            <a:r>
              <a:rPr lang="en-US" sz="1900" dirty="0"/>
              <a:t>Ensure clarity</a:t>
            </a:r>
          </a:p>
        </p:txBody>
      </p:sp>
      <p:pic>
        <p:nvPicPr>
          <p:cNvPr id="1028" name="Picture 4" descr="Data Points: Visualization That Means Something: Yau, Nathan:  8601234609339: Amazon.com: Books">
            <a:extLst>
              <a:ext uri="{FF2B5EF4-FFF2-40B4-BE49-F238E27FC236}">
                <a16:creationId xmlns:a16="http://schemas.microsoft.com/office/drawing/2014/main" id="{65111527-E744-7046-9B6D-C25676CA25D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07687" y="638175"/>
            <a:ext cx="2485958" cy="27056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mazon.com: The Big Book of Dashboards: Visualizing Your Data Using  Real-World Business Scenarios eBook : Wexler, Steve, Shaffer, Jeffrey,  Cotgreave, Andy: Kindle Store">
            <a:extLst>
              <a:ext uri="{FF2B5EF4-FFF2-40B4-BE49-F238E27FC236}">
                <a16:creationId xmlns:a16="http://schemas.microsoft.com/office/drawing/2014/main" id="{195C5EA3-B650-0246-808F-3D36240A14A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7842" y="3514176"/>
            <a:ext cx="2705648" cy="27056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orytelling with Data: A Data Visualization Guide for Business  Professionals: Nussbaumer Knaflic, Cole: 9781119002253: Amazon.com: Books">
            <a:extLst>
              <a:ext uri="{FF2B5EF4-FFF2-40B4-BE49-F238E27FC236}">
                <a16:creationId xmlns:a16="http://schemas.microsoft.com/office/drawing/2014/main" id="{B4A8E063-BC8E-424F-BF54-09D24DA1731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66200" y="2912615"/>
            <a:ext cx="2590053" cy="3234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719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A774D1-2FCA-5082-CB18-D3CD8B2E87EA}"/>
              </a:ext>
            </a:extLst>
          </p:cNvPr>
          <p:cNvSpPr>
            <a:spLocks noGrp="1"/>
          </p:cNvSpPr>
          <p:nvPr>
            <p:ph type="title"/>
          </p:nvPr>
        </p:nvSpPr>
        <p:spPr/>
        <p:txBody>
          <a:bodyPr/>
          <a:lstStyle/>
          <a:p>
            <a:r>
              <a:rPr lang="en-US" dirty="0"/>
              <a:t>OPERATIONALIZE</a:t>
            </a:r>
          </a:p>
        </p:txBody>
      </p:sp>
      <p:sp>
        <p:nvSpPr>
          <p:cNvPr id="8" name="Content Placeholder 7">
            <a:extLst>
              <a:ext uri="{FF2B5EF4-FFF2-40B4-BE49-F238E27FC236}">
                <a16:creationId xmlns:a16="http://schemas.microsoft.com/office/drawing/2014/main" id="{5F466F6E-D01A-73F6-4CA2-9605B3F2B7AF}"/>
              </a:ext>
            </a:extLst>
          </p:cNvPr>
          <p:cNvSpPr>
            <a:spLocks noGrp="1"/>
          </p:cNvSpPr>
          <p:nvPr>
            <p:ph idx="1"/>
          </p:nvPr>
        </p:nvSpPr>
        <p:spPr/>
        <p:txBody>
          <a:bodyPr/>
          <a:lstStyle/>
          <a:p>
            <a:pPr marL="514350" indent="-514350">
              <a:buFont typeface="+mj-lt"/>
              <a:buAutoNum type="arabicPeriod"/>
            </a:pPr>
            <a:r>
              <a:rPr lang="en-US" dirty="0"/>
              <a:t>Implement a small-scope pilot project</a:t>
            </a:r>
          </a:p>
          <a:p>
            <a:pPr marL="514350" indent="-514350">
              <a:buFont typeface="+mj-lt"/>
              <a:buAutoNum type="arabicPeriod"/>
            </a:pPr>
            <a:r>
              <a:rPr lang="en-US" dirty="0"/>
              <a:t>Plan for ongoing monitoring</a:t>
            </a:r>
          </a:p>
          <a:p>
            <a:pPr lvl="1"/>
            <a:r>
              <a:rPr lang="en-US" dirty="0"/>
              <a:t>Model accuracy</a:t>
            </a:r>
          </a:p>
          <a:p>
            <a:pPr lvl="1"/>
            <a:r>
              <a:rPr lang="en-US" dirty="0"/>
              <a:t>Inputs</a:t>
            </a:r>
          </a:p>
          <a:p>
            <a:pPr marL="514350" indent="-514350">
              <a:buFont typeface="+mj-lt"/>
              <a:buAutoNum type="arabicPeriod"/>
            </a:pPr>
            <a:r>
              <a:rPr lang="en-US" dirty="0"/>
              <a:t>Deliverables</a:t>
            </a:r>
          </a:p>
          <a:p>
            <a:pPr lvl="1"/>
            <a:r>
              <a:rPr lang="en-US" dirty="0"/>
              <a:t>Presentation for technical and non-technical audiences</a:t>
            </a:r>
          </a:p>
          <a:p>
            <a:pPr lvl="1"/>
            <a:r>
              <a:rPr lang="en-US" dirty="0"/>
              <a:t>Code</a:t>
            </a:r>
          </a:p>
          <a:p>
            <a:pPr lvl="1"/>
            <a:r>
              <a:rPr lang="en-US" dirty="0"/>
              <a:t>Technical specifications</a:t>
            </a:r>
          </a:p>
          <a:p>
            <a:pPr lvl="1"/>
            <a:endParaRPr lang="en-US" dirty="0"/>
          </a:p>
        </p:txBody>
      </p:sp>
    </p:spTree>
    <p:extLst>
      <p:ext uri="{BB962C8B-B14F-4D97-AF65-F5344CB8AC3E}">
        <p14:creationId xmlns:p14="http://schemas.microsoft.com/office/powerpoint/2010/main" val="2459591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19079-38FA-6274-9891-17DBA1624E5C}"/>
              </a:ext>
            </a:extLst>
          </p:cNvPr>
          <p:cNvSpPr>
            <a:spLocks noGrp="1"/>
          </p:cNvSpPr>
          <p:nvPr>
            <p:ph type="title"/>
          </p:nvPr>
        </p:nvSpPr>
        <p:spPr/>
        <p:txBody>
          <a:bodyPr>
            <a:normAutofit/>
          </a:bodyPr>
          <a:lstStyle/>
          <a:p>
            <a:r>
              <a:rPr lang="en-US" sz="4400" b="1" dirty="0"/>
              <a:t>DATA ANALYTICS LIFECYCLE</a:t>
            </a:r>
          </a:p>
        </p:txBody>
      </p:sp>
      <p:grpSp>
        <p:nvGrpSpPr>
          <p:cNvPr id="54" name="Group 53">
            <a:extLst>
              <a:ext uri="{FF2B5EF4-FFF2-40B4-BE49-F238E27FC236}">
                <a16:creationId xmlns:a16="http://schemas.microsoft.com/office/drawing/2014/main" id="{6AACB0D8-5D82-B3EC-21AF-4C65A6B9B010}"/>
              </a:ext>
            </a:extLst>
          </p:cNvPr>
          <p:cNvGrpSpPr/>
          <p:nvPr/>
        </p:nvGrpSpPr>
        <p:grpSpPr>
          <a:xfrm>
            <a:off x="2736944" y="1360846"/>
            <a:ext cx="6718111" cy="4916696"/>
            <a:chOff x="5591209" y="1480115"/>
            <a:chExt cx="6718111" cy="4916696"/>
          </a:xfrm>
        </p:grpSpPr>
        <p:sp>
          <p:nvSpPr>
            <p:cNvPr id="53" name="Circular Arrow 52">
              <a:extLst>
                <a:ext uri="{FF2B5EF4-FFF2-40B4-BE49-F238E27FC236}">
                  <a16:creationId xmlns:a16="http://schemas.microsoft.com/office/drawing/2014/main" id="{69BBE773-2784-1B47-A791-FB982E510E0F}"/>
                </a:ext>
              </a:extLst>
            </p:cNvPr>
            <p:cNvSpPr/>
            <p:nvPr/>
          </p:nvSpPr>
          <p:spPr>
            <a:xfrm rot="175790">
              <a:off x="6752890" y="4398641"/>
              <a:ext cx="2011680" cy="1900192"/>
            </a:xfrm>
            <a:prstGeom prst="circularArrow">
              <a:avLst>
                <a:gd name="adj1" fmla="val 4924"/>
                <a:gd name="adj2" fmla="val 559918"/>
                <a:gd name="adj3" fmla="val 20767787"/>
                <a:gd name="adj4" fmla="val 13842709"/>
                <a:gd name="adj5" fmla="val 9202"/>
              </a:avLst>
            </a:prstGeom>
            <a:solidFill>
              <a:schemeClr val="accent5">
                <a:lumMod val="40000"/>
                <a:lumOff val="6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Circular Arrow 50">
              <a:extLst>
                <a:ext uri="{FF2B5EF4-FFF2-40B4-BE49-F238E27FC236}">
                  <a16:creationId xmlns:a16="http://schemas.microsoft.com/office/drawing/2014/main" id="{A8A3A6D9-8F0F-74B0-ADDF-0ED88E999849}"/>
                </a:ext>
              </a:extLst>
            </p:cNvPr>
            <p:cNvSpPr/>
            <p:nvPr/>
          </p:nvSpPr>
          <p:spPr>
            <a:xfrm rot="16870082">
              <a:off x="9049380" y="4602565"/>
              <a:ext cx="1469944" cy="1617557"/>
            </a:xfrm>
            <a:prstGeom prst="circularArrow">
              <a:avLst>
                <a:gd name="adj1" fmla="val 4924"/>
                <a:gd name="adj2" fmla="val 559918"/>
                <a:gd name="adj3" fmla="val 20767787"/>
                <a:gd name="adj4" fmla="val 14967966"/>
                <a:gd name="adj5" fmla="val 9202"/>
              </a:avLst>
            </a:prstGeom>
            <a:solidFill>
              <a:schemeClr val="accent5">
                <a:lumMod val="40000"/>
                <a:lumOff val="6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Circular Arrow 49">
              <a:extLst>
                <a:ext uri="{FF2B5EF4-FFF2-40B4-BE49-F238E27FC236}">
                  <a16:creationId xmlns:a16="http://schemas.microsoft.com/office/drawing/2014/main" id="{4E3C7B20-A699-0A58-10EC-B5ADB865FFDA}"/>
                </a:ext>
              </a:extLst>
            </p:cNvPr>
            <p:cNvSpPr/>
            <p:nvPr/>
          </p:nvSpPr>
          <p:spPr>
            <a:xfrm rot="14029945">
              <a:off x="9709086" y="3367188"/>
              <a:ext cx="1469944" cy="1617557"/>
            </a:xfrm>
            <a:prstGeom prst="circularArrow">
              <a:avLst>
                <a:gd name="adj1" fmla="val 4924"/>
                <a:gd name="adj2" fmla="val 559918"/>
                <a:gd name="adj3" fmla="val 20767787"/>
                <a:gd name="adj4" fmla="val 13842709"/>
                <a:gd name="adj5" fmla="val 9202"/>
              </a:avLst>
            </a:prstGeom>
            <a:solidFill>
              <a:schemeClr val="accent5">
                <a:lumMod val="40000"/>
                <a:lumOff val="6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Circular Arrow 48">
              <a:extLst>
                <a:ext uri="{FF2B5EF4-FFF2-40B4-BE49-F238E27FC236}">
                  <a16:creationId xmlns:a16="http://schemas.microsoft.com/office/drawing/2014/main" id="{832F2A2C-715B-154D-CB79-A99195B3A42B}"/>
                </a:ext>
              </a:extLst>
            </p:cNvPr>
            <p:cNvSpPr/>
            <p:nvPr/>
          </p:nvSpPr>
          <p:spPr>
            <a:xfrm rot="13291197">
              <a:off x="5591209" y="2809010"/>
              <a:ext cx="2011680" cy="2270202"/>
            </a:xfrm>
            <a:prstGeom prst="circularArrow">
              <a:avLst>
                <a:gd name="adj1" fmla="val 4924"/>
                <a:gd name="adj2" fmla="val 559918"/>
                <a:gd name="adj3" fmla="val 20767787"/>
                <a:gd name="adj4" fmla="val 13842709"/>
                <a:gd name="adj5" fmla="val 9202"/>
              </a:avLst>
            </a:prstGeom>
            <a:solidFill>
              <a:schemeClr val="accent5">
                <a:lumMod val="40000"/>
                <a:lumOff val="6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Circular Arrow 47">
              <a:extLst>
                <a:ext uri="{FF2B5EF4-FFF2-40B4-BE49-F238E27FC236}">
                  <a16:creationId xmlns:a16="http://schemas.microsoft.com/office/drawing/2014/main" id="{A3282FB1-447B-073B-8284-F0AEC97A6CC7}"/>
                </a:ext>
              </a:extLst>
            </p:cNvPr>
            <p:cNvSpPr/>
            <p:nvPr/>
          </p:nvSpPr>
          <p:spPr>
            <a:xfrm rot="11087958">
              <a:off x="6582065" y="4126609"/>
              <a:ext cx="2011680" cy="2270202"/>
            </a:xfrm>
            <a:prstGeom prst="circularArrow">
              <a:avLst>
                <a:gd name="adj1" fmla="val 4924"/>
                <a:gd name="adj2" fmla="val 559918"/>
                <a:gd name="adj3" fmla="val 20767787"/>
                <a:gd name="adj4" fmla="val 13842709"/>
                <a:gd name="adj5" fmla="val 9202"/>
              </a:avLst>
            </a:prstGeom>
            <a:solidFill>
              <a:schemeClr val="accent5">
                <a:lumMod val="40000"/>
                <a:lumOff val="6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ircular Arrow 46">
              <a:extLst>
                <a:ext uri="{FF2B5EF4-FFF2-40B4-BE49-F238E27FC236}">
                  <a16:creationId xmlns:a16="http://schemas.microsoft.com/office/drawing/2014/main" id="{A0FB933A-3BB7-D6CE-3303-CB6834F336C7}"/>
                </a:ext>
              </a:extLst>
            </p:cNvPr>
            <p:cNvSpPr/>
            <p:nvPr/>
          </p:nvSpPr>
          <p:spPr>
            <a:xfrm rot="6326294">
              <a:off x="8889333" y="4255803"/>
              <a:ext cx="2011680" cy="2270202"/>
            </a:xfrm>
            <a:prstGeom prst="circularArrow">
              <a:avLst>
                <a:gd name="adj1" fmla="val 4924"/>
                <a:gd name="adj2" fmla="val 559918"/>
                <a:gd name="adj3" fmla="val 20767787"/>
                <a:gd name="adj4" fmla="val 13842709"/>
                <a:gd name="adj5" fmla="val 9202"/>
              </a:avLst>
            </a:prstGeom>
            <a:solidFill>
              <a:schemeClr val="accent5">
                <a:lumMod val="40000"/>
                <a:lumOff val="6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Circular Arrow 45">
              <a:extLst>
                <a:ext uri="{FF2B5EF4-FFF2-40B4-BE49-F238E27FC236}">
                  <a16:creationId xmlns:a16="http://schemas.microsoft.com/office/drawing/2014/main" id="{A59F08AD-DA47-FEB4-FB60-EA3A15F831D7}"/>
                </a:ext>
              </a:extLst>
            </p:cNvPr>
            <p:cNvSpPr/>
            <p:nvPr/>
          </p:nvSpPr>
          <p:spPr>
            <a:xfrm rot="3190378">
              <a:off x="10168379" y="2930184"/>
              <a:ext cx="2011680" cy="2270202"/>
            </a:xfrm>
            <a:prstGeom prst="circularArrow">
              <a:avLst>
                <a:gd name="adj1" fmla="val 4924"/>
                <a:gd name="adj2" fmla="val 559918"/>
                <a:gd name="adj3" fmla="val 20767787"/>
                <a:gd name="adj4" fmla="val 13842709"/>
                <a:gd name="adj5" fmla="val 9202"/>
              </a:avLst>
            </a:prstGeom>
            <a:solidFill>
              <a:schemeClr val="accent5">
                <a:lumMod val="40000"/>
                <a:lumOff val="6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ircular Arrow 44">
              <a:extLst>
                <a:ext uri="{FF2B5EF4-FFF2-40B4-BE49-F238E27FC236}">
                  <a16:creationId xmlns:a16="http://schemas.microsoft.com/office/drawing/2014/main" id="{21971CA1-2B6F-DB4F-67F7-398470748794}"/>
                </a:ext>
              </a:extLst>
            </p:cNvPr>
            <p:cNvSpPr/>
            <p:nvPr/>
          </p:nvSpPr>
          <p:spPr>
            <a:xfrm rot="10800000">
              <a:off x="8792805" y="1480115"/>
              <a:ext cx="2011680" cy="2270202"/>
            </a:xfrm>
            <a:prstGeom prst="circularArrow">
              <a:avLst>
                <a:gd name="adj1" fmla="val 4924"/>
                <a:gd name="adj2" fmla="val 559918"/>
                <a:gd name="adj3" fmla="val 20767787"/>
                <a:gd name="adj4" fmla="val 13842709"/>
                <a:gd name="adj5" fmla="val 9202"/>
              </a:avLst>
            </a:prstGeom>
            <a:solidFill>
              <a:schemeClr val="accent5">
                <a:lumMod val="40000"/>
                <a:lumOff val="6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Circular Arrow 43">
              <a:extLst>
                <a:ext uri="{FF2B5EF4-FFF2-40B4-BE49-F238E27FC236}">
                  <a16:creationId xmlns:a16="http://schemas.microsoft.com/office/drawing/2014/main" id="{9904BCEA-F716-451F-5E9D-32C0D17BCB2A}"/>
                </a:ext>
              </a:extLst>
            </p:cNvPr>
            <p:cNvSpPr/>
            <p:nvPr/>
          </p:nvSpPr>
          <p:spPr>
            <a:xfrm rot="175790">
              <a:off x="9040029" y="1602181"/>
              <a:ext cx="2011680" cy="2270202"/>
            </a:xfrm>
            <a:prstGeom prst="circularArrow">
              <a:avLst>
                <a:gd name="adj1" fmla="val 4924"/>
                <a:gd name="adj2" fmla="val 559918"/>
                <a:gd name="adj3" fmla="val 20767787"/>
                <a:gd name="adj4" fmla="val 13842709"/>
                <a:gd name="adj5" fmla="val 9202"/>
              </a:avLst>
            </a:prstGeom>
            <a:solidFill>
              <a:schemeClr val="accent5">
                <a:lumMod val="40000"/>
                <a:lumOff val="6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3" name="Group 32">
              <a:extLst>
                <a:ext uri="{FF2B5EF4-FFF2-40B4-BE49-F238E27FC236}">
                  <a16:creationId xmlns:a16="http://schemas.microsoft.com/office/drawing/2014/main" id="{70A492B9-0528-8720-B26A-95EA533F6E51}"/>
                </a:ext>
              </a:extLst>
            </p:cNvPr>
            <p:cNvGrpSpPr/>
            <p:nvPr/>
          </p:nvGrpSpPr>
          <p:grpSpPr>
            <a:xfrm>
              <a:off x="6172202" y="1690688"/>
              <a:ext cx="5394960" cy="4545042"/>
              <a:chOff x="609600" y="1656803"/>
              <a:chExt cx="5394960" cy="4545042"/>
            </a:xfrm>
          </p:grpSpPr>
          <p:sp>
            <p:nvSpPr>
              <p:cNvPr id="16" name="Oval 15">
                <a:extLst>
                  <a:ext uri="{FF2B5EF4-FFF2-40B4-BE49-F238E27FC236}">
                    <a16:creationId xmlns:a16="http://schemas.microsoft.com/office/drawing/2014/main" id="{386E1DCC-CAA1-2248-9F69-08BD394759F8}"/>
                  </a:ext>
                </a:extLst>
              </p:cNvPr>
              <p:cNvSpPr>
                <a:spLocks noChangeAspect="1"/>
              </p:cNvSpPr>
              <p:nvPr/>
            </p:nvSpPr>
            <p:spPr>
              <a:xfrm>
                <a:off x="1370247" y="2079385"/>
                <a:ext cx="3873666" cy="3873666"/>
              </a:xfrm>
              <a:prstGeom prst="ellipse">
                <a:avLst/>
              </a:prstGeom>
              <a:no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20FC597-145A-839E-6507-3351B93DC750}"/>
                  </a:ext>
                </a:extLst>
              </p:cNvPr>
              <p:cNvSpPr/>
              <p:nvPr/>
            </p:nvSpPr>
            <p:spPr>
              <a:xfrm>
                <a:off x="2135120" y="1700734"/>
                <a:ext cx="845163" cy="8451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D41CAA2-0742-6BDE-0704-6C9A164FFB1F}"/>
                  </a:ext>
                </a:extLst>
              </p:cNvPr>
              <p:cNvSpPr/>
              <p:nvPr/>
            </p:nvSpPr>
            <p:spPr>
              <a:xfrm>
                <a:off x="2490089" y="1656803"/>
                <a:ext cx="1521294" cy="845163"/>
              </a:xfrm>
              <a:prstGeom prst="roundRect">
                <a:avLst/>
              </a:prstGeom>
              <a:solidFill>
                <a:schemeClr val="bg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ource Sans Pro" panose="020B0503030403020204" pitchFamily="34" charset="0"/>
                    <a:ea typeface="Source Sans Pro" panose="020B0503030403020204" pitchFamily="34" charset="0"/>
                  </a:rPr>
                  <a:t>Discovery</a:t>
                </a:r>
              </a:p>
            </p:txBody>
          </p:sp>
          <p:sp>
            <p:nvSpPr>
              <p:cNvPr id="10" name="Rounded Rectangle 9">
                <a:extLst>
                  <a:ext uri="{FF2B5EF4-FFF2-40B4-BE49-F238E27FC236}">
                    <a16:creationId xmlns:a16="http://schemas.microsoft.com/office/drawing/2014/main" id="{A34CE899-62FC-74F2-806C-C51E2295B7F5}"/>
                  </a:ext>
                </a:extLst>
              </p:cNvPr>
              <p:cNvSpPr/>
              <p:nvPr/>
            </p:nvSpPr>
            <p:spPr>
              <a:xfrm>
                <a:off x="609600" y="2703397"/>
                <a:ext cx="1521294" cy="845163"/>
              </a:xfrm>
              <a:prstGeom prst="roundRect">
                <a:avLst/>
              </a:prstGeom>
              <a:solidFill>
                <a:schemeClr val="accent4"/>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ource Sans Pro" panose="020B0503030403020204" pitchFamily="34" charset="0"/>
                    <a:ea typeface="Source Sans Pro" panose="020B0503030403020204" pitchFamily="34" charset="0"/>
                  </a:rPr>
                  <a:t>Operationalize</a:t>
                </a:r>
              </a:p>
            </p:txBody>
          </p:sp>
          <p:sp>
            <p:nvSpPr>
              <p:cNvPr id="11" name="Rounded Rectangle 10">
                <a:extLst>
                  <a:ext uri="{FF2B5EF4-FFF2-40B4-BE49-F238E27FC236}">
                    <a16:creationId xmlns:a16="http://schemas.microsoft.com/office/drawing/2014/main" id="{3D6F1EAE-EA1E-B77B-A943-0D65FB719F4E}"/>
                  </a:ext>
                </a:extLst>
              </p:cNvPr>
              <p:cNvSpPr/>
              <p:nvPr/>
            </p:nvSpPr>
            <p:spPr>
              <a:xfrm>
                <a:off x="609600" y="4250046"/>
                <a:ext cx="1521294" cy="845163"/>
              </a:xfrm>
              <a:prstGeom prst="roundRect">
                <a:avLst/>
              </a:prstGeom>
              <a:solidFill>
                <a:schemeClr val="accent4"/>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ource Sans Pro" panose="020B0503030403020204" pitchFamily="34" charset="0"/>
                    <a:ea typeface="Source Sans Pro" panose="020B0503030403020204" pitchFamily="34" charset="0"/>
                  </a:rPr>
                  <a:t>Communicate Results</a:t>
                </a:r>
              </a:p>
            </p:txBody>
          </p:sp>
          <p:sp>
            <p:nvSpPr>
              <p:cNvPr id="12" name="Rounded Rectangle 11">
                <a:extLst>
                  <a:ext uri="{FF2B5EF4-FFF2-40B4-BE49-F238E27FC236}">
                    <a16:creationId xmlns:a16="http://schemas.microsoft.com/office/drawing/2014/main" id="{9E601605-9297-B069-527D-BA23A6E56239}"/>
                  </a:ext>
                </a:extLst>
              </p:cNvPr>
              <p:cNvSpPr/>
              <p:nvPr/>
            </p:nvSpPr>
            <p:spPr>
              <a:xfrm>
                <a:off x="4483266" y="2742134"/>
                <a:ext cx="1521294" cy="845163"/>
              </a:xfrm>
              <a:prstGeom prst="roundRect">
                <a:avLst/>
              </a:prstGeom>
              <a:solidFill>
                <a:schemeClr val="bg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ource Sans Pro" panose="020B0503030403020204" pitchFamily="34" charset="0"/>
                    <a:ea typeface="Source Sans Pro" panose="020B0503030403020204" pitchFamily="34" charset="0"/>
                  </a:rPr>
                  <a:t>Data Preparation</a:t>
                </a:r>
              </a:p>
            </p:txBody>
          </p:sp>
          <p:sp>
            <p:nvSpPr>
              <p:cNvPr id="13" name="Rounded Rectangle 12">
                <a:extLst>
                  <a:ext uri="{FF2B5EF4-FFF2-40B4-BE49-F238E27FC236}">
                    <a16:creationId xmlns:a16="http://schemas.microsoft.com/office/drawing/2014/main" id="{7297C495-8DBC-4A76-729E-FE4F32FC5F96}"/>
                  </a:ext>
                </a:extLst>
              </p:cNvPr>
              <p:cNvSpPr/>
              <p:nvPr/>
            </p:nvSpPr>
            <p:spPr>
              <a:xfrm>
                <a:off x="4483266" y="4250046"/>
                <a:ext cx="1521294" cy="845163"/>
              </a:xfrm>
              <a:prstGeom prst="roundRect">
                <a:avLst/>
              </a:prstGeom>
              <a:solidFill>
                <a:schemeClr val="bg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ource Sans Pro" panose="020B0503030403020204" pitchFamily="34" charset="0"/>
                    <a:ea typeface="Source Sans Pro" panose="020B0503030403020204" pitchFamily="34" charset="0"/>
                  </a:rPr>
                  <a:t>Model Planning</a:t>
                </a:r>
              </a:p>
            </p:txBody>
          </p:sp>
          <p:sp>
            <p:nvSpPr>
              <p:cNvPr id="14" name="Rounded Rectangle 13">
                <a:extLst>
                  <a:ext uri="{FF2B5EF4-FFF2-40B4-BE49-F238E27FC236}">
                    <a16:creationId xmlns:a16="http://schemas.microsoft.com/office/drawing/2014/main" id="{51D607F0-88A6-DD7D-A152-8EF438FB2088}"/>
                  </a:ext>
                </a:extLst>
              </p:cNvPr>
              <p:cNvSpPr/>
              <p:nvPr/>
            </p:nvSpPr>
            <p:spPr>
              <a:xfrm>
                <a:off x="2490089" y="5356682"/>
                <a:ext cx="1521294" cy="845163"/>
              </a:xfrm>
              <a:prstGeom prst="roundRect">
                <a:avLst/>
              </a:prstGeom>
              <a:solidFill>
                <a:schemeClr val="bg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ource Sans Pro" panose="020B0503030403020204" pitchFamily="34" charset="0"/>
                    <a:ea typeface="Source Sans Pro" panose="020B0503030403020204" pitchFamily="34" charset="0"/>
                  </a:rPr>
                  <a:t>Model Building</a:t>
                </a:r>
              </a:p>
            </p:txBody>
          </p:sp>
          <p:cxnSp>
            <p:nvCxnSpPr>
              <p:cNvPr id="19" name="Straight Arrow Connector 18">
                <a:extLst>
                  <a:ext uri="{FF2B5EF4-FFF2-40B4-BE49-F238E27FC236}">
                    <a16:creationId xmlns:a16="http://schemas.microsoft.com/office/drawing/2014/main" id="{25981328-28E4-8B71-C53F-E4B0A48EDA6E}"/>
                  </a:ext>
                </a:extLst>
              </p:cNvPr>
              <p:cNvCxnSpPr>
                <a:cxnSpLocks/>
              </p:cNvCxnSpPr>
              <p:nvPr/>
            </p:nvCxnSpPr>
            <p:spPr>
              <a:xfrm flipV="1">
                <a:off x="2130894" y="2304905"/>
                <a:ext cx="229603" cy="172973"/>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DC9AD7D-B28C-742E-574E-F91B4D0AE1B7}"/>
                  </a:ext>
                </a:extLst>
              </p:cNvPr>
              <p:cNvSpPr/>
              <p:nvPr/>
            </p:nvSpPr>
            <p:spPr>
              <a:xfrm>
                <a:off x="2557701" y="1725293"/>
                <a:ext cx="169033" cy="169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Source Sans Pro" panose="020B0503030403020204" pitchFamily="34" charset="0"/>
                    <a:ea typeface="Source Sans Pro" panose="020B0503030403020204" pitchFamily="34" charset="0"/>
                  </a:rPr>
                  <a:t>1</a:t>
                </a:r>
              </a:p>
            </p:txBody>
          </p:sp>
          <p:sp>
            <p:nvSpPr>
              <p:cNvPr id="27" name="Oval 26">
                <a:extLst>
                  <a:ext uri="{FF2B5EF4-FFF2-40B4-BE49-F238E27FC236}">
                    <a16:creationId xmlns:a16="http://schemas.microsoft.com/office/drawing/2014/main" id="{CCC8957F-71D0-E229-7282-2AE46573E8FC}"/>
                  </a:ext>
                </a:extLst>
              </p:cNvPr>
              <p:cNvSpPr/>
              <p:nvPr/>
            </p:nvSpPr>
            <p:spPr>
              <a:xfrm>
                <a:off x="4567783" y="2826473"/>
                <a:ext cx="169033" cy="169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Source Sans Pro" panose="020B0503030403020204" pitchFamily="34" charset="0"/>
                    <a:ea typeface="Source Sans Pro" panose="020B0503030403020204" pitchFamily="34" charset="0"/>
                  </a:rPr>
                  <a:t>2</a:t>
                </a:r>
              </a:p>
            </p:txBody>
          </p:sp>
          <p:sp>
            <p:nvSpPr>
              <p:cNvPr id="28" name="Oval 27">
                <a:extLst>
                  <a:ext uri="{FF2B5EF4-FFF2-40B4-BE49-F238E27FC236}">
                    <a16:creationId xmlns:a16="http://schemas.microsoft.com/office/drawing/2014/main" id="{EEDCB0E6-79DB-1851-1EC4-BEC8C02CD167}"/>
                  </a:ext>
                </a:extLst>
              </p:cNvPr>
              <p:cNvSpPr/>
              <p:nvPr/>
            </p:nvSpPr>
            <p:spPr>
              <a:xfrm>
                <a:off x="4567783" y="4310087"/>
                <a:ext cx="169033" cy="169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Source Sans Pro" panose="020B0503030403020204" pitchFamily="34" charset="0"/>
                    <a:ea typeface="Source Sans Pro" panose="020B0503030403020204" pitchFamily="34" charset="0"/>
                  </a:rPr>
                  <a:t>3</a:t>
                </a:r>
              </a:p>
            </p:txBody>
          </p:sp>
          <p:sp>
            <p:nvSpPr>
              <p:cNvPr id="29" name="Oval 28">
                <a:extLst>
                  <a:ext uri="{FF2B5EF4-FFF2-40B4-BE49-F238E27FC236}">
                    <a16:creationId xmlns:a16="http://schemas.microsoft.com/office/drawing/2014/main" id="{E62AB48C-275D-5287-86E4-01F5234B26E7}"/>
                  </a:ext>
                </a:extLst>
              </p:cNvPr>
              <p:cNvSpPr/>
              <p:nvPr/>
            </p:nvSpPr>
            <p:spPr>
              <a:xfrm>
                <a:off x="2557701" y="5426855"/>
                <a:ext cx="169033" cy="169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Source Sans Pro" panose="020B0503030403020204" pitchFamily="34" charset="0"/>
                    <a:ea typeface="Source Sans Pro" panose="020B0503030403020204" pitchFamily="34" charset="0"/>
                  </a:rPr>
                  <a:t>4</a:t>
                </a:r>
              </a:p>
            </p:txBody>
          </p:sp>
          <p:sp>
            <p:nvSpPr>
              <p:cNvPr id="30" name="Oval 29">
                <a:extLst>
                  <a:ext uri="{FF2B5EF4-FFF2-40B4-BE49-F238E27FC236}">
                    <a16:creationId xmlns:a16="http://schemas.microsoft.com/office/drawing/2014/main" id="{B8A08AB7-10B6-B0AA-E423-266D5044064B}"/>
                  </a:ext>
                </a:extLst>
              </p:cNvPr>
              <p:cNvSpPr/>
              <p:nvPr/>
            </p:nvSpPr>
            <p:spPr>
              <a:xfrm>
                <a:off x="690654" y="4310087"/>
                <a:ext cx="169033" cy="169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Source Sans Pro" panose="020B0503030403020204" pitchFamily="34" charset="0"/>
                    <a:ea typeface="Source Sans Pro" panose="020B0503030403020204" pitchFamily="34" charset="0"/>
                  </a:rPr>
                  <a:t>5</a:t>
                </a:r>
              </a:p>
            </p:txBody>
          </p:sp>
          <p:sp>
            <p:nvSpPr>
              <p:cNvPr id="31" name="Oval 30">
                <a:extLst>
                  <a:ext uri="{FF2B5EF4-FFF2-40B4-BE49-F238E27FC236}">
                    <a16:creationId xmlns:a16="http://schemas.microsoft.com/office/drawing/2014/main" id="{122298BB-E85A-50C1-B20C-212F89ADF12F}"/>
                  </a:ext>
                </a:extLst>
              </p:cNvPr>
              <p:cNvSpPr/>
              <p:nvPr/>
            </p:nvSpPr>
            <p:spPr>
              <a:xfrm>
                <a:off x="694569" y="2742134"/>
                <a:ext cx="169033" cy="169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Source Sans Pro" panose="020B0503030403020204" pitchFamily="34" charset="0"/>
                    <a:ea typeface="Source Sans Pro" panose="020B0503030403020204" pitchFamily="34" charset="0"/>
                  </a:rPr>
                  <a:t>6</a:t>
                </a:r>
              </a:p>
            </p:txBody>
          </p:sp>
        </p:grpSp>
      </p:grpSp>
      <p:sp>
        <p:nvSpPr>
          <p:cNvPr id="39" name="TextBox 38">
            <a:extLst>
              <a:ext uri="{FF2B5EF4-FFF2-40B4-BE49-F238E27FC236}">
                <a16:creationId xmlns:a16="http://schemas.microsoft.com/office/drawing/2014/main" id="{3938FD73-AEB5-667C-8986-C5AAE80A3B17}"/>
              </a:ext>
            </a:extLst>
          </p:cNvPr>
          <p:cNvSpPr txBox="1"/>
          <p:nvPr/>
        </p:nvSpPr>
        <p:spPr>
          <a:xfrm>
            <a:off x="7091" y="6561026"/>
            <a:ext cx="2020105" cy="253916"/>
          </a:xfrm>
          <a:prstGeom prst="rect">
            <a:avLst/>
          </a:prstGeom>
          <a:noFill/>
        </p:spPr>
        <p:txBody>
          <a:bodyPr wrap="none" rtlCol="0">
            <a:spAutoFit/>
          </a:bodyPr>
          <a:lstStyle/>
          <a:p>
            <a:r>
              <a:rPr lang="en-US" sz="1050" dirty="0">
                <a:solidFill>
                  <a:schemeClr val="bg1">
                    <a:lumMod val="95000"/>
                  </a:schemeClr>
                </a:solidFill>
                <a:latin typeface="Source Sans Pro" panose="020B0503030403020204" pitchFamily="34" charset="0"/>
                <a:ea typeface="Source Sans Pro" panose="020B0503030403020204" pitchFamily="34" charset="0"/>
              </a:rPr>
              <a:t>Source: Services, 2015, pp. 26-30</a:t>
            </a:r>
          </a:p>
        </p:txBody>
      </p:sp>
    </p:spTree>
    <p:extLst>
      <p:ext uri="{BB962C8B-B14F-4D97-AF65-F5344CB8AC3E}">
        <p14:creationId xmlns:p14="http://schemas.microsoft.com/office/powerpoint/2010/main" val="2877380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83534-E3CB-4F36-F929-5FE3A870E891}"/>
              </a:ext>
            </a:extLst>
          </p:cNvPr>
          <p:cNvSpPr>
            <a:spLocks noGrp="1"/>
          </p:cNvSpPr>
          <p:nvPr>
            <p:ph type="title"/>
          </p:nvPr>
        </p:nvSpPr>
        <p:spPr/>
        <p:txBody>
          <a:bodyPr/>
          <a:lstStyle/>
          <a:p>
            <a:r>
              <a:rPr lang="en-US" dirty="0"/>
              <a:t>End of Session 3</a:t>
            </a:r>
          </a:p>
        </p:txBody>
      </p:sp>
      <p:sp>
        <p:nvSpPr>
          <p:cNvPr id="3" name="Content Placeholder 2">
            <a:extLst>
              <a:ext uri="{FF2B5EF4-FFF2-40B4-BE49-F238E27FC236}">
                <a16:creationId xmlns:a16="http://schemas.microsoft.com/office/drawing/2014/main" id="{351A1A74-9C47-CB18-6B2C-197CC1D196BE}"/>
              </a:ext>
            </a:extLst>
          </p:cNvPr>
          <p:cNvSpPr>
            <a:spLocks noGrp="1"/>
          </p:cNvSpPr>
          <p:nvPr>
            <p:ph sz="half" idx="1"/>
          </p:nvPr>
        </p:nvSpPr>
        <p:spPr>
          <a:xfrm>
            <a:off x="838200" y="1825626"/>
            <a:ext cx="5181600" cy="4550460"/>
          </a:xfrm>
        </p:spPr>
        <p:txBody>
          <a:bodyPr>
            <a:normAutofit/>
          </a:bodyPr>
          <a:lstStyle/>
          <a:p>
            <a:pPr marL="0" indent="0" fontAlgn="ctr">
              <a:buNone/>
            </a:pPr>
            <a:r>
              <a:rPr lang="en-US" dirty="0"/>
              <a:t>Review</a:t>
            </a:r>
          </a:p>
          <a:p>
            <a:pPr lvl="1" fontAlgn="ctr">
              <a:buFont typeface="Courier New" panose="02070309020205020404" pitchFamily="49" charset="0"/>
              <a:buChar char="o"/>
            </a:pPr>
            <a:r>
              <a:rPr lang="en-US" dirty="0"/>
              <a:t>Data &amp; Analytics Overview</a:t>
            </a:r>
          </a:p>
          <a:p>
            <a:pPr lvl="2" fontAlgn="ctr">
              <a:buFont typeface="Wingdings" pitchFamily="2" charset="2"/>
              <a:buChar char="§"/>
            </a:pPr>
            <a:r>
              <a:rPr lang="en-US" dirty="0"/>
              <a:t>Analytics levels</a:t>
            </a:r>
          </a:p>
          <a:p>
            <a:pPr lvl="2" fontAlgn="ctr">
              <a:buFont typeface="Wingdings" pitchFamily="2" charset="2"/>
              <a:buChar char="§"/>
            </a:pPr>
            <a:r>
              <a:rPr lang="en-US" dirty="0"/>
              <a:t>Maturity index</a:t>
            </a:r>
          </a:p>
          <a:p>
            <a:pPr lvl="1" fontAlgn="ctr"/>
            <a:r>
              <a:rPr lang="en-US" dirty="0"/>
              <a:t>Analytics lifecycle</a:t>
            </a:r>
          </a:p>
          <a:p>
            <a:pPr lvl="1" fontAlgn="ctr"/>
            <a:r>
              <a:rPr lang="en-US" dirty="0"/>
              <a:t>Data visualization tips</a:t>
            </a:r>
          </a:p>
          <a:p>
            <a:pPr lvl="1" fontAlgn="ctr"/>
            <a:r>
              <a:rPr lang="en-US" dirty="0"/>
              <a:t>Relational DB &amp; SQL</a:t>
            </a:r>
          </a:p>
          <a:p>
            <a:pPr lvl="1">
              <a:buFont typeface="Courier New" panose="02070309020205020404" pitchFamily="49" charset="0"/>
              <a:buChar char="o"/>
            </a:pPr>
            <a:r>
              <a:rPr lang="en-US" dirty="0"/>
              <a:t>Communicating Results</a:t>
            </a:r>
          </a:p>
          <a:p>
            <a:pPr lvl="1">
              <a:buFont typeface="Courier New" panose="02070309020205020404" pitchFamily="49" charset="0"/>
              <a:buChar char="o"/>
            </a:pPr>
            <a:r>
              <a:rPr lang="en-US" dirty="0"/>
              <a:t>Application: Putting it all together with Python</a:t>
            </a:r>
          </a:p>
          <a:p>
            <a:endParaRPr lang="en-US" dirty="0"/>
          </a:p>
        </p:txBody>
      </p:sp>
      <p:sp>
        <p:nvSpPr>
          <p:cNvPr id="4" name="Content Placeholder 3">
            <a:extLst>
              <a:ext uri="{FF2B5EF4-FFF2-40B4-BE49-F238E27FC236}">
                <a16:creationId xmlns:a16="http://schemas.microsoft.com/office/drawing/2014/main" id="{166CB4E9-C4F0-B379-B596-025A93C256DF}"/>
              </a:ext>
            </a:extLst>
          </p:cNvPr>
          <p:cNvSpPr>
            <a:spLocks noGrp="1"/>
          </p:cNvSpPr>
          <p:nvPr>
            <p:ph sz="half" idx="2"/>
          </p:nvPr>
        </p:nvSpPr>
        <p:spPr>
          <a:xfrm>
            <a:off x="6172200" y="1825625"/>
            <a:ext cx="5181600" cy="4550459"/>
          </a:xfrm>
        </p:spPr>
        <p:txBody>
          <a:bodyPr>
            <a:normAutofit/>
          </a:bodyPr>
          <a:lstStyle/>
          <a:p>
            <a:pPr marL="0" indent="0">
              <a:buNone/>
            </a:pPr>
            <a:r>
              <a:rPr lang="en-US" dirty="0"/>
              <a:t>Please complete an anonymous survey.</a:t>
            </a:r>
          </a:p>
          <a:p>
            <a:endParaRPr lang="en-US" dirty="0"/>
          </a:p>
        </p:txBody>
      </p:sp>
    </p:spTree>
    <p:extLst>
      <p:ext uri="{BB962C8B-B14F-4D97-AF65-F5344CB8AC3E}">
        <p14:creationId xmlns:p14="http://schemas.microsoft.com/office/powerpoint/2010/main" val="558457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ishcreations.com/ish/images/web/website-application-development-consulting-services-coldfusion.jpg">
            <a:extLst>
              <a:ext uri="{FF2B5EF4-FFF2-40B4-BE49-F238E27FC236}">
                <a16:creationId xmlns:a16="http://schemas.microsoft.com/office/drawing/2014/main" id="{9EBA30CC-9468-6129-C72A-41EE2D8397A8}"/>
              </a:ext>
            </a:extLst>
          </p:cNvPr>
          <p:cNvPicPr>
            <a:picLocks noChangeAspect="1" noChangeArrowheads="1"/>
          </p:cNvPicPr>
          <p:nvPr/>
        </p:nvPicPr>
        <p:blipFill rotWithShape="1">
          <a:blip r:embed="rId3">
            <a:alphaModFix amt="33000"/>
            <a:extLst>
              <a:ext uri="{28A0092B-C50C-407E-A947-70E740481C1C}">
                <a14:useLocalDpi xmlns:a14="http://schemas.microsoft.com/office/drawing/2010/main" val="0"/>
              </a:ext>
            </a:extLst>
          </a:blip>
          <a:srcRect r="6164" b="1"/>
          <a:stretch/>
        </p:blipFill>
        <p:spPr bwMode="auto">
          <a:xfrm>
            <a:off x="5881816" y="2075935"/>
            <a:ext cx="5482933" cy="372386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4B859D5-9E8E-9B0F-902D-20DB7CF55466}"/>
              </a:ext>
            </a:extLst>
          </p:cNvPr>
          <p:cNvSpPr>
            <a:spLocks noGrp="1"/>
          </p:cNvSpPr>
          <p:nvPr>
            <p:ph type="title"/>
          </p:nvPr>
        </p:nvSpPr>
        <p:spPr>
          <a:xfrm>
            <a:off x="838200" y="365125"/>
            <a:ext cx="10094843" cy="1228897"/>
          </a:xfrm>
        </p:spPr>
        <p:txBody>
          <a:bodyPr>
            <a:normAutofit/>
          </a:bodyPr>
          <a:lstStyle/>
          <a:p>
            <a:r>
              <a:rPr lang="en-US" sz="4400" b="1" dirty="0"/>
              <a:t>TELLING A STORY</a:t>
            </a:r>
          </a:p>
        </p:txBody>
      </p:sp>
      <p:sp>
        <p:nvSpPr>
          <p:cNvPr id="4" name="Content Placeholder 3">
            <a:extLst>
              <a:ext uri="{FF2B5EF4-FFF2-40B4-BE49-F238E27FC236}">
                <a16:creationId xmlns:a16="http://schemas.microsoft.com/office/drawing/2014/main" id="{5AB5188C-0558-0837-1511-4DF752D8A823}"/>
              </a:ext>
            </a:extLst>
          </p:cNvPr>
          <p:cNvSpPr>
            <a:spLocks noGrp="1"/>
          </p:cNvSpPr>
          <p:nvPr>
            <p:ph idx="1"/>
          </p:nvPr>
        </p:nvSpPr>
        <p:spPr>
          <a:xfrm>
            <a:off x="838200" y="2075935"/>
            <a:ext cx="5043616" cy="4099578"/>
          </a:xfrm>
        </p:spPr>
        <p:txBody>
          <a:bodyPr>
            <a:normAutofit/>
          </a:bodyPr>
          <a:lstStyle/>
          <a:p>
            <a:pPr marL="0" indent="0">
              <a:buNone/>
            </a:pPr>
            <a:r>
              <a:rPr lang="en-US" sz="3200" dirty="0">
                <a:cs typeface="Adobe Devanagari" panose="02040503050201020203" pitchFamily="18" charset="0"/>
              </a:rPr>
              <a:t>"Make sure a candidate can find a story in a data set and provide a coherent narrative about a key data insight... "</a:t>
            </a:r>
          </a:p>
          <a:p>
            <a:pPr marL="0" indent="0" algn="ctr">
              <a:buNone/>
            </a:pPr>
            <a:r>
              <a:rPr lang="en-US" sz="2400" dirty="0">
                <a:cs typeface="Adobe Devanagari" panose="02040503050201020203" pitchFamily="18" charset="0"/>
              </a:rPr>
              <a:t>- Harvard Business Review</a:t>
            </a:r>
          </a:p>
          <a:p>
            <a:endParaRPr lang="en-US" dirty="0"/>
          </a:p>
        </p:txBody>
      </p:sp>
    </p:spTree>
    <p:extLst>
      <p:ext uri="{BB962C8B-B14F-4D97-AF65-F5344CB8AC3E}">
        <p14:creationId xmlns:p14="http://schemas.microsoft.com/office/powerpoint/2010/main" val="3004167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A895D-D08B-0CFC-3CBB-FA9DFA64CA1A}"/>
              </a:ext>
            </a:extLst>
          </p:cNvPr>
          <p:cNvSpPr>
            <a:spLocks noGrp="1"/>
          </p:cNvSpPr>
          <p:nvPr>
            <p:ph type="title"/>
          </p:nvPr>
        </p:nvSpPr>
        <p:spPr/>
        <p:txBody>
          <a:bodyPr/>
          <a:lstStyle/>
          <a:p>
            <a:r>
              <a:rPr lang="en-US" dirty="0"/>
              <a:t>TELLING A STORY</a:t>
            </a:r>
          </a:p>
        </p:txBody>
      </p:sp>
      <p:sp>
        <p:nvSpPr>
          <p:cNvPr id="3" name="Content Placeholder 2">
            <a:extLst>
              <a:ext uri="{FF2B5EF4-FFF2-40B4-BE49-F238E27FC236}">
                <a16:creationId xmlns:a16="http://schemas.microsoft.com/office/drawing/2014/main" id="{4DC58335-FBB9-F67F-FA12-A4337A82377F}"/>
              </a:ext>
            </a:extLst>
          </p:cNvPr>
          <p:cNvSpPr>
            <a:spLocks noGrp="1"/>
          </p:cNvSpPr>
          <p:nvPr>
            <p:ph idx="1"/>
          </p:nvPr>
        </p:nvSpPr>
        <p:spPr/>
        <p:txBody>
          <a:bodyPr/>
          <a:lstStyle/>
          <a:p>
            <a:r>
              <a:rPr lang="en-US" sz="2400" dirty="0"/>
              <a:t>Be aware of context</a:t>
            </a:r>
          </a:p>
          <a:p>
            <a:r>
              <a:rPr lang="en-US" sz="2400" dirty="0"/>
              <a:t>Know you audience</a:t>
            </a:r>
            <a:endParaRPr lang="en-US" sz="1900" dirty="0"/>
          </a:p>
          <a:p>
            <a:r>
              <a:rPr lang="en-US" sz="2400" dirty="0"/>
              <a:t>Focus your message: Big Idea</a:t>
            </a:r>
            <a:endParaRPr lang="en-US" sz="1900" dirty="0"/>
          </a:p>
          <a:p>
            <a:r>
              <a:rPr lang="en-US" sz="2400" dirty="0"/>
              <a:t>Tell a story</a:t>
            </a:r>
          </a:p>
        </p:txBody>
      </p:sp>
    </p:spTree>
    <p:extLst>
      <p:ext uri="{BB962C8B-B14F-4D97-AF65-F5344CB8AC3E}">
        <p14:creationId xmlns:p14="http://schemas.microsoft.com/office/powerpoint/2010/main" val="3897568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9C2A7-5C81-9840-B515-48473F329CCD}"/>
              </a:ext>
            </a:extLst>
          </p:cNvPr>
          <p:cNvSpPr>
            <a:spLocks noGrp="1"/>
          </p:cNvSpPr>
          <p:nvPr>
            <p:ph type="title"/>
          </p:nvPr>
        </p:nvSpPr>
        <p:spPr/>
        <p:txBody>
          <a:bodyPr>
            <a:normAutofit/>
          </a:bodyPr>
          <a:lstStyle/>
          <a:p>
            <a:r>
              <a:rPr lang="en-US" sz="4400" b="1" dirty="0"/>
              <a:t>UNDERSTAND CONTEXT</a:t>
            </a:r>
          </a:p>
        </p:txBody>
      </p:sp>
      <p:sp>
        <p:nvSpPr>
          <p:cNvPr id="6" name="Content Placeholder 5">
            <a:extLst>
              <a:ext uri="{FF2B5EF4-FFF2-40B4-BE49-F238E27FC236}">
                <a16:creationId xmlns:a16="http://schemas.microsoft.com/office/drawing/2014/main" id="{E7B303ED-7422-2B4B-85DC-504E1FB6AEF0}"/>
              </a:ext>
            </a:extLst>
          </p:cNvPr>
          <p:cNvSpPr>
            <a:spLocks noGrp="1"/>
          </p:cNvSpPr>
          <p:nvPr>
            <p:ph idx="1"/>
          </p:nvPr>
        </p:nvSpPr>
        <p:spPr>
          <a:xfrm>
            <a:off x="838200" y="1825625"/>
            <a:ext cx="10515600" cy="4218915"/>
          </a:xfrm>
        </p:spPr>
        <p:txBody>
          <a:bodyPr/>
          <a:lstStyle/>
          <a:p>
            <a:pPr marL="0" indent="0">
              <a:buNone/>
            </a:pPr>
            <a:r>
              <a:rPr lang="en-US" dirty="0"/>
              <a:t>Success in data visualization starts with understanding context and making a plan.</a:t>
            </a:r>
          </a:p>
          <a:p>
            <a:pPr marL="0" indent="0">
              <a:buNone/>
            </a:pPr>
            <a:endParaRPr lang="en-US" dirty="0"/>
          </a:p>
          <a:p>
            <a:pPr marL="0" indent="0">
              <a:buNone/>
            </a:pPr>
            <a:r>
              <a:rPr lang="en-US" dirty="0"/>
              <a:t>Who, what, how?</a:t>
            </a:r>
          </a:p>
          <a:p>
            <a:pPr marL="457200" lvl="1" indent="0">
              <a:buNone/>
            </a:pPr>
            <a:r>
              <a:rPr lang="en-US" dirty="0"/>
              <a:t>Understanding the context of the communication means understanding…</a:t>
            </a:r>
          </a:p>
          <a:p>
            <a:pPr marL="971550" lvl="1" indent="-514350">
              <a:buFont typeface="+mj-lt"/>
              <a:buAutoNum type="arabicPeriod"/>
            </a:pPr>
            <a:r>
              <a:rPr lang="en-US" dirty="0"/>
              <a:t>Who is your audience? </a:t>
            </a:r>
            <a:r>
              <a:rPr lang="en-US" dirty="0">
                <a:solidFill>
                  <a:schemeClr val="accent1"/>
                </a:solidFill>
              </a:rPr>
              <a:t>Be specific</a:t>
            </a:r>
          </a:p>
          <a:p>
            <a:pPr marL="971550" lvl="1" indent="-514350">
              <a:buFont typeface="+mj-lt"/>
              <a:buAutoNum type="arabicPeriod"/>
            </a:pPr>
            <a:r>
              <a:rPr lang="en-US" dirty="0"/>
              <a:t>What action should the audience take? </a:t>
            </a:r>
            <a:r>
              <a:rPr lang="en-US" dirty="0">
                <a:solidFill>
                  <a:schemeClr val="accent1"/>
                </a:solidFill>
              </a:rPr>
              <a:t>Be explicit</a:t>
            </a:r>
          </a:p>
          <a:p>
            <a:pPr marL="971550" lvl="1" indent="-514350">
              <a:buFont typeface="+mj-lt"/>
              <a:buAutoNum type="arabicPeriod"/>
            </a:pPr>
            <a:r>
              <a:rPr lang="en-US" dirty="0"/>
              <a:t>How can you use data to help make your point? </a:t>
            </a:r>
            <a:r>
              <a:rPr lang="en-US" dirty="0">
                <a:solidFill>
                  <a:schemeClr val="accent1"/>
                </a:solidFill>
              </a:rPr>
              <a:t>Be discerning</a:t>
            </a:r>
          </a:p>
        </p:txBody>
      </p:sp>
    </p:spTree>
    <p:extLst>
      <p:ext uri="{BB962C8B-B14F-4D97-AF65-F5344CB8AC3E}">
        <p14:creationId xmlns:p14="http://schemas.microsoft.com/office/powerpoint/2010/main" val="197797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53102-328D-D14F-B5E7-655AF7DEC088}"/>
              </a:ext>
            </a:extLst>
          </p:cNvPr>
          <p:cNvSpPr>
            <a:spLocks noGrp="1"/>
          </p:cNvSpPr>
          <p:nvPr>
            <p:ph type="title"/>
          </p:nvPr>
        </p:nvSpPr>
        <p:spPr/>
        <p:txBody>
          <a:bodyPr>
            <a:normAutofit/>
          </a:bodyPr>
          <a:lstStyle/>
          <a:p>
            <a:r>
              <a:rPr lang="en-US" sz="4400" b="1" dirty="0"/>
              <a:t>KNOW YOUR AUDIENCE</a:t>
            </a:r>
          </a:p>
        </p:txBody>
      </p:sp>
      <p:sp>
        <p:nvSpPr>
          <p:cNvPr id="3" name="Content Placeholder 2">
            <a:extLst>
              <a:ext uri="{FF2B5EF4-FFF2-40B4-BE49-F238E27FC236}">
                <a16:creationId xmlns:a16="http://schemas.microsoft.com/office/drawing/2014/main" id="{C886CC68-AE09-5447-9F03-4BE9C964D32D}"/>
              </a:ext>
            </a:extLst>
          </p:cNvPr>
          <p:cNvSpPr>
            <a:spLocks noGrp="1"/>
          </p:cNvSpPr>
          <p:nvPr>
            <p:ph idx="1"/>
          </p:nvPr>
        </p:nvSpPr>
        <p:spPr>
          <a:xfrm>
            <a:off x="838200" y="1825625"/>
            <a:ext cx="10515600" cy="4227934"/>
          </a:xfrm>
        </p:spPr>
        <p:txBody>
          <a:bodyPr>
            <a:normAutofit/>
          </a:bodyPr>
          <a:lstStyle/>
          <a:p>
            <a:pPr marL="0" indent="0">
              <a:buNone/>
            </a:pPr>
            <a:r>
              <a:rPr lang="en-US" dirty="0"/>
              <a:t>Make a list of every audience who might be interested</a:t>
            </a:r>
          </a:p>
          <a:p>
            <a:pPr marL="0" indent="0">
              <a:buNone/>
            </a:pPr>
            <a:endParaRPr lang="en-US" dirty="0"/>
          </a:p>
          <a:p>
            <a:pPr marL="0" indent="0">
              <a:buNone/>
            </a:pPr>
            <a:r>
              <a:rPr lang="en-US" dirty="0"/>
              <a:t>Narrow, narrow, and narrow again</a:t>
            </a:r>
          </a:p>
          <a:p>
            <a:pPr lvl="1"/>
            <a:r>
              <a:rPr lang="en-US" dirty="0"/>
              <a:t>Given some </a:t>
            </a:r>
            <a:r>
              <a:rPr lang="en-US" i="1" dirty="0"/>
              <a:t>insight</a:t>
            </a:r>
            <a:r>
              <a:rPr lang="en-US" dirty="0"/>
              <a:t> about the data, narrow your audience</a:t>
            </a:r>
          </a:p>
          <a:p>
            <a:pPr lvl="1"/>
            <a:r>
              <a:rPr lang="en-US" dirty="0"/>
              <a:t>Given a specific </a:t>
            </a:r>
            <a:r>
              <a:rPr lang="en-US" i="1" dirty="0"/>
              <a:t>recommended action</a:t>
            </a:r>
            <a:r>
              <a:rPr lang="en-US" dirty="0"/>
              <a:t>, narrow your audience once again.</a:t>
            </a:r>
          </a:p>
          <a:p>
            <a:pPr lvl="1"/>
            <a:r>
              <a:rPr lang="en-US" dirty="0"/>
              <a:t>Consider immediacy: what needs to happen </a:t>
            </a:r>
            <a:r>
              <a:rPr lang="en-US" i="1" dirty="0"/>
              <a:t>now</a:t>
            </a:r>
            <a:r>
              <a:rPr lang="en-US" dirty="0"/>
              <a:t> to make the recommended action happen? </a:t>
            </a:r>
          </a:p>
          <a:p>
            <a:pPr marL="0" indent="0">
              <a:buNone/>
            </a:pPr>
            <a:endParaRPr lang="en-US" dirty="0"/>
          </a:p>
          <a:p>
            <a:pPr marL="0" indent="0">
              <a:buNone/>
            </a:pPr>
            <a:r>
              <a:rPr lang="en-US" dirty="0"/>
              <a:t>Research your audience to know them better</a:t>
            </a:r>
          </a:p>
          <a:p>
            <a:pPr marL="0" indent="0">
              <a:buNone/>
            </a:pPr>
            <a:endParaRPr lang="en-US" dirty="0"/>
          </a:p>
        </p:txBody>
      </p:sp>
    </p:spTree>
    <p:extLst>
      <p:ext uri="{BB962C8B-B14F-4D97-AF65-F5344CB8AC3E}">
        <p14:creationId xmlns:p14="http://schemas.microsoft.com/office/powerpoint/2010/main" val="1135356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151C0-CB6D-112F-FF2E-6D1E9262600C}"/>
              </a:ext>
            </a:extLst>
          </p:cNvPr>
          <p:cNvSpPr>
            <a:spLocks noGrp="1"/>
          </p:cNvSpPr>
          <p:nvPr>
            <p:ph type="title"/>
          </p:nvPr>
        </p:nvSpPr>
        <p:spPr/>
        <p:txBody>
          <a:bodyPr/>
          <a:lstStyle/>
          <a:p>
            <a:r>
              <a:rPr lang="en-US" dirty="0"/>
              <a:t>KNOW YOUR AUDIENCE</a:t>
            </a:r>
          </a:p>
        </p:txBody>
      </p:sp>
      <p:sp>
        <p:nvSpPr>
          <p:cNvPr id="3" name="Content Placeholder 2">
            <a:extLst>
              <a:ext uri="{FF2B5EF4-FFF2-40B4-BE49-F238E27FC236}">
                <a16:creationId xmlns:a16="http://schemas.microsoft.com/office/drawing/2014/main" id="{20AAFFF8-8C76-FB28-EF98-A3C1C28383DA}"/>
              </a:ext>
            </a:extLst>
          </p:cNvPr>
          <p:cNvSpPr>
            <a:spLocks noGrp="1"/>
          </p:cNvSpPr>
          <p:nvPr>
            <p:ph idx="1"/>
          </p:nvPr>
        </p:nvSpPr>
        <p:spPr/>
        <p:txBody>
          <a:bodyPr/>
          <a:lstStyle/>
          <a:p>
            <a:pPr marL="0" indent="0">
              <a:buNone/>
            </a:pPr>
            <a:r>
              <a:rPr lang="en-US" b="1" dirty="0"/>
              <a:t>Project sponsors</a:t>
            </a:r>
            <a:endParaRPr lang="en-US" dirty="0"/>
          </a:p>
          <a:p>
            <a:pPr lvl="1"/>
            <a:r>
              <a:rPr lang="en-US" dirty="0"/>
              <a:t>Present high-level takeaways and information that aids in decision making.</a:t>
            </a:r>
          </a:p>
          <a:p>
            <a:pPr lvl="1"/>
            <a:r>
              <a:rPr lang="en-US" dirty="0"/>
              <a:t>Clean, easy-to-understand visuals.</a:t>
            </a:r>
          </a:p>
          <a:p>
            <a:pPr lvl="1"/>
            <a:r>
              <a:rPr lang="en-US" dirty="0"/>
              <a:t>Frame in terms of value to the unit or organization.</a:t>
            </a:r>
          </a:p>
          <a:p>
            <a:pPr marL="0" indent="0">
              <a:buNone/>
            </a:pPr>
            <a:endParaRPr lang="en-US" dirty="0"/>
          </a:p>
          <a:p>
            <a:pPr marL="0" indent="0">
              <a:buNone/>
            </a:pPr>
            <a:r>
              <a:rPr lang="en-US" b="1" dirty="0"/>
              <a:t>Technical audience</a:t>
            </a:r>
            <a:endParaRPr lang="en-US" dirty="0"/>
          </a:p>
          <a:p>
            <a:pPr lvl="1"/>
            <a:r>
              <a:rPr lang="en-US" dirty="0"/>
              <a:t>Provide the technical details: methodology, findings. </a:t>
            </a:r>
          </a:p>
          <a:p>
            <a:pPr lvl="1"/>
            <a:r>
              <a:rPr lang="en-US" dirty="0"/>
              <a:t>More technical graphs (distributions, ROC curves, etc.).</a:t>
            </a:r>
          </a:p>
          <a:p>
            <a:pPr lvl="1"/>
            <a:endParaRPr lang="en-US" dirty="0"/>
          </a:p>
          <a:p>
            <a:pPr marL="0" indent="0">
              <a:buNone/>
            </a:pPr>
            <a:r>
              <a:rPr lang="en-US" dirty="0"/>
              <a:t>Use data visualization where possible.</a:t>
            </a:r>
          </a:p>
          <a:p>
            <a:pPr lvl="1"/>
            <a:endParaRPr lang="en-US" dirty="0"/>
          </a:p>
        </p:txBody>
      </p:sp>
    </p:spTree>
    <p:extLst>
      <p:ext uri="{BB962C8B-B14F-4D97-AF65-F5344CB8AC3E}">
        <p14:creationId xmlns:p14="http://schemas.microsoft.com/office/powerpoint/2010/main" val="4046392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8670-8751-7342-B897-3AC49685DCAA}"/>
              </a:ext>
            </a:extLst>
          </p:cNvPr>
          <p:cNvSpPr>
            <a:spLocks noGrp="1"/>
          </p:cNvSpPr>
          <p:nvPr>
            <p:ph type="title"/>
          </p:nvPr>
        </p:nvSpPr>
        <p:spPr/>
        <p:txBody>
          <a:bodyPr/>
          <a:lstStyle/>
          <a:p>
            <a:r>
              <a:rPr lang="en-US" dirty="0"/>
              <a:t>FOCUS YOUR MESSAGE</a:t>
            </a:r>
          </a:p>
        </p:txBody>
      </p:sp>
      <p:sp>
        <p:nvSpPr>
          <p:cNvPr id="6" name="Content Placeholder 5">
            <a:extLst>
              <a:ext uri="{FF2B5EF4-FFF2-40B4-BE49-F238E27FC236}">
                <a16:creationId xmlns:a16="http://schemas.microsoft.com/office/drawing/2014/main" id="{048FE645-D321-AE4D-A3F7-FBDBFB2FC1ED}"/>
              </a:ext>
            </a:extLst>
          </p:cNvPr>
          <p:cNvSpPr>
            <a:spLocks noGrp="1"/>
          </p:cNvSpPr>
          <p:nvPr>
            <p:ph sz="half" idx="1"/>
          </p:nvPr>
        </p:nvSpPr>
        <p:spPr>
          <a:xfrm>
            <a:off x="882649" y="1690688"/>
            <a:ext cx="10275501" cy="4487690"/>
          </a:xfrm>
        </p:spPr>
        <p:txBody>
          <a:bodyPr>
            <a:normAutofit/>
          </a:bodyPr>
          <a:lstStyle/>
          <a:p>
            <a:pPr marL="0" indent="0">
              <a:buNone/>
            </a:pPr>
            <a:r>
              <a:rPr lang="en-US" sz="3200" dirty="0"/>
              <a:t>We know our primary audience and what motivates them.</a:t>
            </a:r>
          </a:p>
          <a:p>
            <a:pPr marL="0" indent="0">
              <a:buNone/>
            </a:pPr>
            <a:r>
              <a:rPr lang="en-US" sz="3200" dirty="0"/>
              <a:t>We have identified the stakes (benefits, risks).</a:t>
            </a:r>
          </a:p>
          <a:p>
            <a:endParaRPr lang="en-US" sz="3200" dirty="0"/>
          </a:p>
          <a:p>
            <a:pPr marL="0" indent="0">
              <a:buNone/>
            </a:pPr>
            <a:endParaRPr lang="en-US" dirty="0"/>
          </a:p>
        </p:txBody>
      </p:sp>
      <p:sp>
        <p:nvSpPr>
          <p:cNvPr id="9" name="TextBox 8">
            <a:extLst>
              <a:ext uri="{FF2B5EF4-FFF2-40B4-BE49-F238E27FC236}">
                <a16:creationId xmlns:a16="http://schemas.microsoft.com/office/drawing/2014/main" id="{2A44D873-5D6C-7A4D-AB07-95651F140107}"/>
              </a:ext>
            </a:extLst>
          </p:cNvPr>
          <p:cNvSpPr txBox="1"/>
          <p:nvPr/>
        </p:nvSpPr>
        <p:spPr>
          <a:xfrm>
            <a:off x="6096000" y="3410465"/>
            <a:ext cx="4644081" cy="2062103"/>
          </a:xfrm>
          <a:prstGeom prst="rect">
            <a:avLst/>
          </a:prstGeom>
          <a:noFill/>
        </p:spPr>
        <p:txBody>
          <a:bodyPr wrap="square">
            <a:spAutoFit/>
          </a:bodyPr>
          <a:lstStyle/>
          <a:p>
            <a:pPr marL="0" indent="0">
              <a:buFont typeface="Arial" panose="020B0604020202020204" pitchFamily="34" charset="0"/>
              <a:buNone/>
            </a:pPr>
            <a:r>
              <a:rPr lang="en-US" sz="3200" dirty="0">
                <a:solidFill>
                  <a:schemeClr val="tx1">
                    <a:lumMod val="65000"/>
                    <a:lumOff val="35000"/>
                  </a:schemeClr>
                </a:solidFill>
                <a:latin typeface="Source Sans Pro" panose="020B0503030403020204" pitchFamily="34" charset="0"/>
                <a:ea typeface="Source Sans Pro" panose="020B0503030403020204" pitchFamily="34" charset="0"/>
              </a:rPr>
              <a:t>Critique the BIG IDEA</a:t>
            </a:r>
          </a:p>
          <a:p>
            <a:pPr marL="914400" lvl="1" indent="-457200">
              <a:buFont typeface="Courier New" panose="02070309020205020404" pitchFamily="49" charset="0"/>
              <a:buChar char="o"/>
            </a:pPr>
            <a:r>
              <a:rPr lang="en-US" sz="2400" dirty="0">
                <a:solidFill>
                  <a:schemeClr val="tx1">
                    <a:lumMod val="65000"/>
                    <a:lumOff val="35000"/>
                  </a:schemeClr>
                </a:solidFill>
                <a:latin typeface="Source Sans Pro" panose="020B0503030403020204" pitchFamily="34" charset="0"/>
                <a:ea typeface="Source Sans Pro" panose="020B0503030403020204" pitchFamily="34" charset="0"/>
              </a:rPr>
              <a:t>Is your point of view clear?</a:t>
            </a:r>
          </a:p>
          <a:p>
            <a:pPr marL="914400" lvl="1" indent="-457200">
              <a:buFont typeface="Courier New" panose="02070309020205020404" pitchFamily="49" charset="0"/>
              <a:buChar char="o"/>
            </a:pPr>
            <a:r>
              <a:rPr lang="en-US" sz="2400" dirty="0">
                <a:solidFill>
                  <a:schemeClr val="tx1">
                    <a:lumMod val="65000"/>
                    <a:lumOff val="35000"/>
                  </a:schemeClr>
                </a:solidFill>
                <a:latin typeface="Source Sans Pro" panose="020B0503030403020204" pitchFamily="34" charset="0"/>
                <a:ea typeface="Source Sans Pro" panose="020B0503030403020204" pitchFamily="34" charset="0"/>
              </a:rPr>
              <a:t>Are the stakes clear?</a:t>
            </a:r>
          </a:p>
          <a:p>
            <a:pPr marL="914400" lvl="1" indent="-457200">
              <a:buFont typeface="Courier New" panose="02070309020205020404" pitchFamily="49" charset="0"/>
              <a:buChar char="o"/>
            </a:pPr>
            <a:r>
              <a:rPr lang="en-US" sz="2400" dirty="0">
                <a:solidFill>
                  <a:schemeClr val="tx1">
                    <a:lumMod val="65000"/>
                    <a:lumOff val="35000"/>
                  </a:schemeClr>
                </a:solidFill>
                <a:latin typeface="Source Sans Pro" panose="020B0503030403020204" pitchFamily="34" charset="0"/>
                <a:ea typeface="Source Sans Pro" panose="020B0503030403020204" pitchFamily="34" charset="0"/>
              </a:rPr>
              <a:t>Is your BIG IDEA compelling?</a:t>
            </a:r>
          </a:p>
        </p:txBody>
      </p:sp>
      <p:sp>
        <p:nvSpPr>
          <p:cNvPr id="11" name="TextBox 10">
            <a:extLst>
              <a:ext uri="{FF2B5EF4-FFF2-40B4-BE49-F238E27FC236}">
                <a16:creationId xmlns:a16="http://schemas.microsoft.com/office/drawing/2014/main" id="{E1CFDA5D-35CF-9A30-798B-86400A46935E}"/>
              </a:ext>
            </a:extLst>
          </p:cNvPr>
          <p:cNvSpPr txBox="1"/>
          <p:nvPr/>
        </p:nvSpPr>
        <p:spPr>
          <a:xfrm>
            <a:off x="882649" y="3410465"/>
            <a:ext cx="6104238" cy="1692771"/>
          </a:xfrm>
          <a:prstGeom prst="rect">
            <a:avLst/>
          </a:prstGeom>
          <a:noFill/>
        </p:spPr>
        <p:txBody>
          <a:bodyPr wrap="square">
            <a:spAutoFit/>
          </a:bodyPr>
          <a:lstStyle/>
          <a:p>
            <a:pPr marL="0" indent="0">
              <a:buNone/>
            </a:pPr>
            <a:r>
              <a:rPr lang="en-US" sz="3200" dirty="0">
                <a:solidFill>
                  <a:schemeClr val="tx1">
                    <a:lumMod val="65000"/>
                    <a:lumOff val="35000"/>
                  </a:schemeClr>
                </a:solidFill>
                <a:latin typeface="Source Sans Pro" panose="020B0503030403020204" pitchFamily="34" charset="0"/>
                <a:ea typeface="Source Sans Pro" panose="020B0503030403020204" pitchFamily="34" charset="0"/>
              </a:rPr>
              <a:t>Form your BIG IDEA</a:t>
            </a:r>
          </a:p>
          <a:p>
            <a:r>
              <a:rPr lang="en-US" sz="2400" dirty="0">
                <a:solidFill>
                  <a:schemeClr val="tx1">
                    <a:lumMod val="65000"/>
                    <a:lumOff val="35000"/>
                  </a:schemeClr>
                </a:solidFill>
                <a:latin typeface="Source Sans Pro" panose="020B0503030403020204" pitchFamily="34" charset="0"/>
                <a:ea typeface="Source Sans Pro" panose="020B0503030403020204" pitchFamily="34" charset="0"/>
              </a:rPr>
              <a:t>One sentence which…</a:t>
            </a:r>
          </a:p>
          <a:p>
            <a:pPr lvl="1">
              <a:buFont typeface="Courier New" panose="02070309020205020404" pitchFamily="49" charset="0"/>
              <a:buChar char="o"/>
            </a:pPr>
            <a:r>
              <a:rPr lang="en-US" sz="2400" dirty="0">
                <a:solidFill>
                  <a:schemeClr val="tx1">
                    <a:lumMod val="65000"/>
                    <a:lumOff val="35000"/>
                  </a:schemeClr>
                </a:solidFill>
                <a:latin typeface="Source Sans Pro" panose="020B0503030403020204" pitchFamily="34" charset="0"/>
                <a:ea typeface="Source Sans Pro" panose="020B0503030403020204" pitchFamily="34" charset="0"/>
              </a:rPr>
              <a:t>Articulates your point of view and</a:t>
            </a:r>
          </a:p>
          <a:p>
            <a:pPr lvl="1">
              <a:buFont typeface="Courier New" panose="02070309020205020404" pitchFamily="49" charset="0"/>
              <a:buChar char="o"/>
            </a:pPr>
            <a:r>
              <a:rPr lang="en-US" sz="2400" dirty="0">
                <a:solidFill>
                  <a:schemeClr val="tx1">
                    <a:lumMod val="65000"/>
                    <a:lumOff val="35000"/>
                  </a:schemeClr>
                </a:solidFill>
                <a:latin typeface="Source Sans Pro" panose="020B0503030403020204" pitchFamily="34" charset="0"/>
                <a:ea typeface="Source Sans Pro" panose="020B0503030403020204" pitchFamily="34" charset="0"/>
              </a:rPr>
              <a:t>Conveys the stakes</a:t>
            </a:r>
          </a:p>
        </p:txBody>
      </p:sp>
    </p:spTree>
    <p:extLst>
      <p:ext uri="{BB962C8B-B14F-4D97-AF65-F5344CB8AC3E}">
        <p14:creationId xmlns:p14="http://schemas.microsoft.com/office/powerpoint/2010/main" val="2054623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3A9578-196D-B14C-A457-004207F86D16}"/>
              </a:ext>
            </a:extLst>
          </p:cNvPr>
          <p:cNvSpPr>
            <a:spLocks noGrp="1"/>
          </p:cNvSpPr>
          <p:nvPr>
            <p:ph type="title"/>
          </p:nvPr>
        </p:nvSpPr>
        <p:spPr/>
        <p:txBody>
          <a:bodyPr>
            <a:normAutofit/>
          </a:bodyPr>
          <a:lstStyle/>
          <a:p>
            <a:r>
              <a:rPr lang="en-US" sz="4400" b="1" dirty="0"/>
              <a:t>SCENARIO</a:t>
            </a:r>
          </a:p>
        </p:txBody>
      </p:sp>
      <p:sp>
        <p:nvSpPr>
          <p:cNvPr id="3" name="Content Placeholder 2">
            <a:extLst>
              <a:ext uri="{FF2B5EF4-FFF2-40B4-BE49-F238E27FC236}">
                <a16:creationId xmlns:a16="http://schemas.microsoft.com/office/drawing/2014/main" id="{D315DF26-2231-EC4E-AE7A-578FCBC6FD0C}"/>
              </a:ext>
            </a:extLst>
          </p:cNvPr>
          <p:cNvSpPr>
            <a:spLocks noGrp="1"/>
          </p:cNvSpPr>
          <p:nvPr>
            <p:ph idx="1"/>
          </p:nvPr>
        </p:nvSpPr>
        <p:spPr/>
        <p:txBody>
          <a:bodyPr>
            <a:normAutofit/>
          </a:bodyPr>
          <a:lstStyle/>
          <a:p>
            <a:pPr marL="0" indent="0">
              <a:buNone/>
            </a:pPr>
            <a:r>
              <a:rPr lang="en-US" dirty="0"/>
              <a:t>You work in utility customer analytics and have been asked to investigate customer satisfaction. During your investigation you found a noticeable increase in call waiting time in March corresponding to a decrease in customer satisfaction. </a:t>
            </a:r>
          </a:p>
          <a:p>
            <a:pPr marL="0" indent="0">
              <a:buNone/>
            </a:pPr>
            <a:endParaRPr lang="en-US" dirty="0"/>
          </a:p>
          <a:p>
            <a:pPr marL="0" indent="0">
              <a:buNone/>
            </a:pPr>
            <a:r>
              <a:rPr lang="en-US" b="1" dirty="0"/>
              <a:t>Question</a:t>
            </a:r>
            <a:r>
              <a:rPr lang="en-US" dirty="0"/>
              <a:t>: Who (groups, individuals) might care about call center performance?</a:t>
            </a:r>
          </a:p>
          <a:p>
            <a:pPr marL="0" indent="0">
              <a:buNone/>
            </a:pPr>
            <a:endParaRPr lang="en-US" dirty="0"/>
          </a:p>
        </p:txBody>
      </p:sp>
      <p:sp>
        <p:nvSpPr>
          <p:cNvPr id="6" name="TextBox 5">
            <a:extLst>
              <a:ext uri="{FF2B5EF4-FFF2-40B4-BE49-F238E27FC236}">
                <a16:creationId xmlns:a16="http://schemas.microsoft.com/office/drawing/2014/main" id="{F68840F0-9027-B644-8A07-3B271ADC35B0}"/>
              </a:ext>
            </a:extLst>
          </p:cNvPr>
          <p:cNvSpPr txBox="1"/>
          <p:nvPr/>
        </p:nvSpPr>
        <p:spPr>
          <a:xfrm>
            <a:off x="838200" y="5282504"/>
            <a:ext cx="10515600" cy="523220"/>
          </a:xfrm>
          <a:prstGeom prst="rect">
            <a:avLst/>
          </a:prstGeom>
          <a:noFill/>
        </p:spPr>
        <p:txBody>
          <a:bodyPr wrap="square">
            <a:spAutoFit/>
          </a:bodyPr>
          <a:lstStyle/>
          <a:p>
            <a:r>
              <a:rPr lang="en-US" sz="2800" dirty="0">
                <a:solidFill>
                  <a:schemeClr val="accent2"/>
                </a:solidFill>
              </a:rPr>
              <a:t>Call center management, analytics colleagues, senior leadership (?)…</a:t>
            </a:r>
          </a:p>
        </p:txBody>
      </p:sp>
    </p:spTree>
    <p:extLst>
      <p:ext uri="{BB962C8B-B14F-4D97-AF65-F5344CB8AC3E}">
        <p14:creationId xmlns:p14="http://schemas.microsoft.com/office/powerpoint/2010/main" val="3437315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UA Summit 2020">
      <a:dk1>
        <a:srgbClr val="000000"/>
      </a:dk1>
      <a:lt1>
        <a:srgbClr val="FFFFFF"/>
      </a:lt1>
      <a:dk2>
        <a:srgbClr val="002443"/>
      </a:dk2>
      <a:lt2>
        <a:srgbClr val="EBEBEB"/>
      </a:lt2>
      <a:accent1>
        <a:srgbClr val="A6CE38"/>
      </a:accent1>
      <a:accent2>
        <a:srgbClr val="00B5D1"/>
      </a:accent2>
      <a:accent3>
        <a:srgbClr val="00AE9A"/>
      </a:accent3>
      <a:accent4>
        <a:srgbClr val="0083C2"/>
      </a:accent4>
      <a:accent5>
        <a:srgbClr val="76B5D1"/>
      </a:accent5>
      <a:accent6>
        <a:srgbClr val="E25247"/>
      </a:accent6>
      <a:hlink>
        <a:srgbClr val="C573D2"/>
      </a:hlink>
      <a:folHlink>
        <a:srgbClr val="CCAEE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24285</TotalTime>
  <Words>2224</Words>
  <Application>Microsoft Macintosh PowerPoint</Application>
  <PresentationFormat>Widescreen</PresentationFormat>
  <Paragraphs>309</Paragraphs>
  <Slides>20</Slides>
  <Notes>16</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Courier New</vt:lpstr>
      <vt:lpstr>Sharp Sans No1 Bold</vt:lpstr>
      <vt:lpstr>Sharp Sans No1 Book</vt:lpstr>
      <vt:lpstr>Source Sans Pro</vt:lpstr>
      <vt:lpstr>Wingdings</vt:lpstr>
      <vt:lpstr>Office Theme</vt:lpstr>
      <vt:lpstr>PowerPoint Presentation</vt:lpstr>
      <vt:lpstr>DATA ANALYTICS LIFECYCLE</vt:lpstr>
      <vt:lpstr>TELLING A STORY</vt:lpstr>
      <vt:lpstr>TELLING A STORY</vt:lpstr>
      <vt:lpstr>UNDERSTAND CONTEXT</vt:lpstr>
      <vt:lpstr>KNOW YOUR AUDIENCE</vt:lpstr>
      <vt:lpstr>KNOW YOUR AUDIENCE</vt:lpstr>
      <vt:lpstr>FOCUS YOUR MESSAGE</vt:lpstr>
      <vt:lpstr>SCENARIO</vt:lpstr>
      <vt:lpstr>SCENARIO</vt:lpstr>
      <vt:lpstr>SCENARIO</vt:lpstr>
      <vt:lpstr>FORM YOUR BIG IDEA</vt:lpstr>
      <vt:lpstr>DISCUSSION</vt:lpstr>
      <vt:lpstr>TELLING A STORY</vt:lpstr>
      <vt:lpstr>STORYBOARDING</vt:lpstr>
      <vt:lpstr>PowerPoint Presentation</vt:lpstr>
      <vt:lpstr>IMPROVE YOUR STORY</vt:lpstr>
      <vt:lpstr>SUMMARY</vt:lpstr>
      <vt:lpstr>OPERATIONALIZE</vt:lpstr>
      <vt:lpstr>End of Session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Ashley Lutz</dc:creator>
  <cp:lastModifiedBy>Crow, Brandon L.</cp:lastModifiedBy>
  <cp:revision>155</cp:revision>
  <dcterms:created xsi:type="dcterms:W3CDTF">2020-03-06T17:02:36Z</dcterms:created>
  <dcterms:modified xsi:type="dcterms:W3CDTF">2022-11-15T13:09:20Z</dcterms:modified>
</cp:coreProperties>
</file>